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2.xml" ContentType="application/vnd.openxmlformats-officedocument.presentationml.notesSlide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theme/themeOverride2.xml" ContentType="application/vnd.openxmlformats-officedocument.themeOverr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7" r:id="rId2"/>
    <p:sldId id="259" r:id="rId3"/>
    <p:sldId id="260" r:id="rId4"/>
    <p:sldId id="261" r:id="rId5"/>
    <p:sldId id="262" r:id="rId6"/>
    <p:sldId id="263" r:id="rId7"/>
    <p:sldId id="265" r:id="rId8"/>
    <p:sldId id="298" r:id="rId9"/>
    <p:sldId id="299" r:id="rId10"/>
    <p:sldId id="266" r:id="rId11"/>
    <p:sldId id="269" r:id="rId12"/>
    <p:sldId id="294" r:id="rId13"/>
    <p:sldId id="268" r:id="rId14"/>
    <p:sldId id="267" r:id="rId15"/>
    <p:sldId id="295" r:id="rId16"/>
    <p:sldId id="270" r:id="rId17"/>
    <p:sldId id="296" r:id="rId18"/>
    <p:sldId id="289" r:id="rId19"/>
    <p:sldId id="290" r:id="rId20"/>
    <p:sldId id="297" r:id="rId21"/>
    <p:sldId id="300" r:id="rId22"/>
    <p:sldId id="271" r:id="rId23"/>
    <p:sldId id="274" r:id="rId24"/>
    <p:sldId id="275" r:id="rId25"/>
    <p:sldId id="281" r:id="rId26"/>
    <p:sldId id="291" r:id="rId27"/>
    <p:sldId id="286" r:id="rId28"/>
    <p:sldId id="282" r:id="rId29"/>
    <p:sldId id="283" r:id="rId30"/>
    <p:sldId id="284" r:id="rId31"/>
    <p:sldId id="292" r:id="rId32"/>
    <p:sldId id="288" r:id="rId33"/>
  </p:sldIdLst>
  <p:sldSz cx="9144000" cy="5143500" type="screen16x9"/>
  <p:notesSz cx="6858000" cy="99472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4622" autoAdjust="0"/>
  </p:normalViewPr>
  <p:slideViewPr>
    <p:cSldViewPr>
      <p:cViewPr varScale="1">
        <p:scale>
          <a:sx n="141" d="100"/>
          <a:sy n="141" d="100"/>
        </p:scale>
        <p:origin x="-114" y="-20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318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4.xlsx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5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1"/>
    <c:view3D>
      <c:rotX val="0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1.1378664019410029E-2"/>
          <c:y val="0.18984373382177785"/>
          <c:w val="0.95827823192882988"/>
          <c:h val="0.76349618603110092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Лист1!$A$2</c:f>
              <c:strCache>
                <c:ptCount val="1"/>
                <c:pt idx="0">
                  <c:v>План на 2020 год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</c:v>
                </c:pt>
              </c:numCache>
            </c:numRef>
          </c:val>
        </c:ser>
        <c:ser>
          <c:idx val="1"/>
          <c:order val="1"/>
          <c:tx>
            <c:strRef>
              <c:f>Лист1!$A$3</c:f>
              <c:strCache>
                <c:ptCount val="1"/>
                <c:pt idx="0">
                  <c:v>Фактическое исполнение 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cat>
          <c:val>
            <c:numRef>
              <c:f>Лист1!$B$3</c:f>
              <c:numCache>
                <c:formatCode>General</c:formatCode>
                <c:ptCount val="1"/>
                <c:pt idx="0">
                  <c:v>14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shape val="cylinder"/>
        <c:axId val="71687168"/>
        <c:axId val="71701248"/>
        <c:axId val="71248064"/>
      </c:bar3DChart>
      <c:catAx>
        <c:axId val="71687168"/>
        <c:scaling>
          <c:orientation val="minMax"/>
        </c:scaling>
        <c:delete val="1"/>
        <c:axPos val="b"/>
        <c:majorTickMark val="none"/>
        <c:minorTickMark val="none"/>
        <c:tickLblPos val="nextTo"/>
        <c:crossAx val="71701248"/>
        <c:crosses val="autoZero"/>
        <c:auto val="1"/>
        <c:lblAlgn val="ctr"/>
        <c:lblOffset val="100"/>
        <c:noMultiLvlLbl val="0"/>
      </c:catAx>
      <c:valAx>
        <c:axId val="71701248"/>
        <c:scaling>
          <c:orientation val="minMax"/>
          <c:max val="14"/>
          <c:min val="0"/>
        </c:scaling>
        <c:delete val="1"/>
        <c:axPos val="l"/>
        <c:numFmt formatCode="General" sourceLinked="1"/>
        <c:majorTickMark val="none"/>
        <c:minorTickMark val="none"/>
        <c:tickLblPos val="nextTo"/>
        <c:crossAx val="71687168"/>
        <c:crosses val="autoZero"/>
        <c:crossBetween val="between"/>
        <c:majorUnit val="2"/>
      </c:valAx>
      <c:serAx>
        <c:axId val="71248064"/>
        <c:scaling>
          <c:orientation val="minMax"/>
        </c:scaling>
        <c:delete val="1"/>
        <c:axPos val="b"/>
        <c:majorTickMark val="out"/>
        <c:minorTickMark val="none"/>
        <c:tickLblPos val="nextTo"/>
        <c:crossAx val="71701248"/>
        <c:crosses val="autoZero"/>
      </c:serAx>
    </c:plotArea>
    <c:legend>
      <c:legendPos val="t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2020 года</c:v>
                </c:pt>
              </c:strCache>
            </c:strRef>
          </c:tx>
          <c:spPr>
            <a:solidFill>
              <a:srgbClr val="00CC00"/>
            </a:solidFill>
          </c:spPr>
          <c:invertIfNegative val="0"/>
          <c:dLbls>
            <c:dLbl>
              <c:idx val="0"/>
              <c:layout>
                <c:manualLayout>
                  <c:x val="2.0833333333333332E-2"/>
                  <c:y val="-3.749999999999999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0"/>
            <c:showSerName val="0"/>
            <c:showPercent val="0"/>
            <c:showBubbleSize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Подготовка заключений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200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выполнение</c:v>
                </c:pt>
              </c:strCache>
            </c:strRef>
          </c:tx>
          <c:spPr>
            <a:solidFill>
              <a:srgbClr val="FFFF00"/>
            </a:solidFill>
          </c:spPr>
          <c:invertIfNegative val="0"/>
          <c:dPt>
            <c:idx val="0"/>
            <c:invertIfNegative val="0"/>
            <c:bubble3D val="0"/>
          </c:dPt>
          <c:dLbls>
            <c:dLbl>
              <c:idx val="0"/>
              <c:layout>
                <c:manualLayout>
                  <c:x val="4.791666666666667E-2"/>
                  <c:y val="-5.937499999999998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Подготовка заключений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318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2115328"/>
        <c:axId val="72122368"/>
        <c:axId val="0"/>
      </c:bar3DChart>
      <c:catAx>
        <c:axId val="7211532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b="1">
                <a:solidFill>
                  <a:schemeClr val="tx2">
                    <a:lumMod val="75000"/>
                  </a:schemeClr>
                </a:solidFill>
              </a:defRPr>
            </a:pPr>
            <a:endParaRPr lang="ru-RU"/>
          </a:p>
        </c:txPr>
        <c:crossAx val="72122368"/>
        <c:crosses val="autoZero"/>
        <c:auto val="1"/>
        <c:lblAlgn val="ctr"/>
        <c:lblOffset val="100"/>
        <c:noMultiLvlLbl val="0"/>
      </c:catAx>
      <c:valAx>
        <c:axId val="7212236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211532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0"/>
      <c:rotY val="9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8.9767803577380286E-3"/>
          <c:y val="6.558583654639466E-2"/>
          <c:w val="0.62144799868766409"/>
          <c:h val="0.90007824803149605"/>
        </c:manualLayout>
      </c:layout>
      <c:bar3DChart>
        <c:barDir val="col"/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План 2020 года</c:v>
                </c:pt>
              </c:strCache>
            </c:strRef>
          </c:tx>
          <c:spPr>
            <a:solidFill>
              <a:srgbClr val="00B0F0"/>
            </a:solidFill>
          </c:spPr>
          <c:invertIfNegative val="0"/>
          <c:dLbls>
            <c:dLbl>
              <c:idx val="0"/>
              <c:spPr/>
              <c:txPr>
                <a:bodyPr/>
                <a:lstStyle/>
                <a:p>
                  <a:pPr>
                    <a:defRPr b="1">
                      <a:solidFill>
                        <a:schemeClr val="accent1">
                          <a:lumMod val="50000"/>
                        </a:schemeClr>
                      </a:solidFill>
                    </a:defRPr>
                  </a:pPr>
                  <a:endParaRPr lang="ru-RU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Лист1!$B$2</c:f>
              <c:numCache>
                <c:formatCode>General</c:formatCode>
                <c:ptCount val="1"/>
                <c:pt idx="0">
                  <c:v>7500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Фактическое выполнение</c:v>
                </c:pt>
              </c:strCache>
            </c:strRef>
          </c:tx>
          <c:spPr>
            <a:solidFill>
              <a:srgbClr val="FFC000"/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b="1">
                    <a:solidFill>
                      <a:schemeClr val="accent1">
                        <a:lumMod val="50000"/>
                      </a:schemeClr>
                    </a:solidFill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</c:f>
              <c:numCache>
                <c:formatCode>General</c:formatCode>
                <c:ptCount val="1"/>
              </c:numCache>
            </c:numRef>
          </c:cat>
          <c:val>
            <c:numRef>
              <c:f>Лист1!$C$2</c:f>
              <c:numCache>
                <c:formatCode>General</c:formatCode>
                <c:ptCount val="1"/>
                <c:pt idx="0">
                  <c:v>10459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06"/>
        <c:gapDepth val="50"/>
        <c:shape val="cylinder"/>
        <c:axId val="73638272"/>
        <c:axId val="73639808"/>
        <c:axId val="72109568"/>
      </c:bar3DChart>
      <c:catAx>
        <c:axId val="7363827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3639808"/>
        <c:crosses val="autoZero"/>
        <c:auto val="1"/>
        <c:lblAlgn val="ctr"/>
        <c:lblOffset val="100"/>
        <c:noMultiLvlLbl val="0"/>
      </c:catAx>
      <c:valAx>
        <c:axId val="73639808"/>
        <c:scaling>
          <c:orientation val="minMax"/>
        </c:scaling>
        <c:delete val="0"/>
        <c:axPos val="r"/>
        <c:majorGridlines/>
        <c:numFmt formatCode="General" sourceLinked="1"/>
        <c:majorTickMark val="out"/>
        <c:minorTickMark val="none"/>
        <c:tickLblPos val="nextTo"/>
        <c:crossAx val="73638272"/>
        <c:crosses val="autoZero"/>
        <c:crossBetween val="between"/>
      </c:valAx>
      <c:serAx>
        <c:axId val="72109568"/>
        <c:scaling>
          <c:orientation val="minMax"/>
        </c:scaling>
        <c:delete val="1"/>
        <c:axPos val="b"/>
        <c:majorTickMark val="out"/>
        <c:minorTickMark val="none"/>
        <c:tickLblPos val="nextTo"/>
        <c:crossAx val="73639808"/>
        <c:crosses val="autoZero"/>
      </c:ser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5.4351629496057895E-2"/>
          <c:y val="6.11919856127097E-2"/>
          <c:w val="0.62153279265266825"/>
          <c:h val="0.8776160287745805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 7 июня по 31 декабря 2017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>
                  <a:defRPr sz="1800" b="1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Сообщения</c:v>
                </c:pt>
              </c:strCache>
            </c:strRef>
          </c:cat>
          <c:val>
            <c:numRef>
              <c:f>Лист1!$B$2</c:f>
              <c:numCache>
                <c:formatCode>General</c:formatCode>
                <c:ptCount val="1"/>
                <c:pt idx="0">
                  <c:v>124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за 2018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Сообщения</c:v>
                </c:pt>
              </c:strCache>
            </c:strRef>
          </c:cat>
          <c:val>
            <c:numRef>
              <c:f>Лист1!$C$2</c:f>
              <c:numCache>
                <c:formatCode>General</c:formatCode>
                <c:ptCount val="1"/>
                <c:pt idx="0">
                  <c:v>662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за 2019 г.</c:v>
                </c:pt>
              </c:strCache>
            </c:strRef>
          </c:tx>
          <c:invertIfNegative val="0"/>
          <c:dLbls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prstClr val="black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Сообщения</c:v>
                </c:pt>
              </c:strCache>
            </c:strRef>
          </c:cat>
          <c:val>
            <c:numRef>
              <c:f>Лист1!$D$2</c:f>
              <c:numCache>
                <c:formatCode>General</c:formatCode>
                <c:ptCount val="1"/>
                <c:pt idx="0">
                  <c:v>1500</c:v>
                </c:pt>
              </c:numCache>
            </c:numRef>
          </c:val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за 2020 г.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4.9174056542162945E-3"/>
                  <c:y val="0.37867524523418966"/>
                </c:manualLayout>
              </c:layout>
              <c:tx>
                <c:rich>
                  <a:bodyPr/>
                  <a:lstStyle/>
                  <a:p>
                    <a:pPr algn="ctr">
                      <a:defRPr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="1" dirty="0">
                        <a:solidFill>
                          <a:sysClr val="windowText" lastClr="000000"/>
                        </a:solidFill>
                        <a:latin typeface="+mn-lt"/>
                        <a:ea typeface="+mn-ea"/>
                        <a:cs typeface="+mn-cs"/>
                      </a:rPr>
                      <a:t>2269</a:t>
                    </a:r>
                    <a:endParaRPr lang="en-US" sz="1800" b="1" dirty="0"/>
                  </a:p>
                </c:rich>
              </c:tx>
              <c:spPr>
                <a:solidFill>
                  <a:sysClr val="window" lastClr="FFFFFF"/>
                </a:solidFill>
                <a:ln w="25400" cap="flat" cmpd="sng" algn="ctr">
                  <a:solidFill>
                    <a:srgbClr val="8064A2"/>
                  </a:solidFill>
                  <a:prstDash val="solid"/>
                </a:ln>
                <a:effectLst/>
              </c:spPr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 algn="ctr">
                  <a:defRPr lang="ru-RU" sz="1800" b="1" i="0" u="none" strike="noStrike" kern="1200" baseline="0">
                    <a:solidFill>
                      <a:srgbClr val="C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Лист1!$A$2</c:f>
              <c:strCache>
                <c:ptCount val="1"/>
                <c:pt idx="0">
                  <c:v>Сообщения</c:v>
                </c:pt>
              </c:strCache>
            </c:strRef>
          </c:cat>
          <c:val>
            <c:numRef>
              <c:f>Лист1!$E$2</c:f>
              <c:numCache>
                <c:formatCode>General</c:formatCode>
                <c:ptCount val="1"/>
                <c:pt idx="0">
                  <c:v>2269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914048"/>
        <c:axId val="200915584"/>
      </c:barChart>
      <c:catAx>
        <c:axId val="200914048"/>
        <c:scaling>
          <c:orientation val="minMax"/>
        </c:scaling>
        <c:delete val="1"/>
        <c:axPos val="b"/>
        <c:majorTickMark val="out"/>
        <c:minorTickMark val="none"/>
        <c:tickLblPos val="nextTo"/>
        <c:crossAx val="200915584"/>
        <c:crosses val="autoZero"/>
        <c:auto val="1"/>
        <c:lblAlgn val="ctr"/>
        <c:lblOffset val="100"/>
        <c:noMultiLvlLbl val="0"/>
      </c:catAx>
      <c:valAx>
        <c:axId val="200915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91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69246615048470395"/>
          <c:y val="6.088863390178869E-2"/>
          <c:w val="0.29848927042294449"/>
          <c:h val="0.87822273219642266"/>
        </c:manualLayout>
      </c:layout>
      <c:overlay val="0"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2.7752620740552642E-2"/>
          <c:y val="0.13146529097655896"/>
          <c:w val="0.58363966741919493"/>
          <c:h val="0.8027508630386719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25"/>
          <c:dLbls>
            <c:spPr>
              <a:solidFill>
                <a:sysClr val="window" lastClr="FFFFFF"/>
              </a:solidFill>
              <a:ln w="25400" cap="flat" cmpd="sng" algn="ctr">
                <a:solidFill>
                  <a:srgbClr val="4BACC6"/>
                </a:solidFill>
                <a:prstDash val="solid"/>
              </a:ln>
              <a:effectLst/>
            </c:spPr>
            <c:txPr>
              <a:bodyPr/>
              <a:lstStyle/>
              <a:p>
                <a:pPr>
                  <a:defRPr sz="160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Лист1!$A$2:$A$11</c:f>
              <c:strCache>
                <c:ptCount val="10"/>
                <c:pt idx="0">
                  <c:v>дорога/улица - 2302</c:v>
                </c:pt>
                <c:pt idx="1">
                  <c:v>свалка - 902</c:v>
                </c:pt>
                <c:pt idx="2">
                  <c:v>двор - 869</c:v>
                </c:pt>
                <c:pt idx="3">
                  <c:v>дом - 162</c:v>
                </c:pt>
                <c:pt idx="4">
                  <c:v>реки, водоемы - 116</c:v>
                </c:pt>
                <c:pt idx="5">
                  <c:v>лес - 64</c:v>
                </c:pt>
                <c:pt idx="6">
                  <c:v>общественная территория - 57</c:v>
                </c:pt>
                <c:pt idx="7">
                  <c:v>связь - 52</c:v>
                </c:pt>
                <c:pt idx="8">
                  <c:v>недра - 17</c:v>
                </c:pt>
                <c:pt idx="9">
                  <c:v>общественный транспорт - 16</c:v>
                </c:pt>
              </c:strCache>
            </c:strRef>
          </c:cat>
          <c:val>
            <c:numRef>
              <c:f>Лист1!$B$2:$B$11</c:f>
              <c:numCache>
                <c:formatCode>General</c:formatCode>
                <c:ptCount val="10"/>
                <c:pt idx="0">
                  <c:v>2302</c:v>
                </c:pt>
                <c:pt idx="1">
                  <c:v>902</c:v>
                </c:pt>
                <c:pt idx="2">
                  <c:v>869</c:v>
                </c:pt>
                <c:pt idx="3">
                  <c:v>162</c:v>
                </c:pt>
                <c:pt idx="4">
                  <c:v>116</c:v>
                </c:pt>
                <c:pt idx="5">
                  <c:v>64</c:v>
                </c:pt>
                <c:pt idx="6">
                  <c:v>57</c:v>
                </c:pt>
                <c:pt idx="7">
                  <c:v>52</c:v>
                </c:pt>
                <c:pt idx="8">
                  <c:v>17</c:v>
                </c:pt>
                <c:pt idx="9">
                  <c:v>16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66926318702683829"/>
          <c:y val="0"/>
          <c:w val="0.33073681297316171"/>
          <c:h val="1"/>
        </c:manualLayout>
      </c:layout>
      <c:overlay val="0"/>
      <c:txPr>
        <a:bodyPr/>
        <a:lstStyle/>
        <a:p>
          <a:pPr>
            <a:spcBef>
              <a:spcPts val="0"/>
            </a:spcBef>
            <a:defRPr sz="1400"/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CAD04FD-D89F-4E99-B697-A5CC28D4393F}" type="doc">
      <dgm:prSet loTypeId="urn:microsoft.com/office/officeart/2005/8/layout/venn2" loCatId="relationship" qsTypeId="urn:microsoft.com/office/officeart/2005/8/quickstyle/3d2" qsCatId="3D" csTypeId="urn:microsoft.com/office/officeart/2005/8/colors/accent1_3" csCatId="accent1" phldr="1"/>
      <dgm:spPr/>
    </dgm:pt>
    <dgm:pt modelId="{21E5A2B4-F261-41B4-82C7-A37EA94A814B}" type="pres">
      <dgm:prSet presAssocID="{3CAD04FD-D89F-4E99-B697-A5CC28D4393F}" presName="Name0" presStyleCnt="0">
        <dgm:presLayoutVars>
          <dgm:chMax val="7"/>
          <dgm:resizeHandles val="exact"/>
        </dgm:presLayoutVars>
      </dgm:prSet>
      <dgm:spPr/>
    </dgm:pt>
  </dgm:ptLst>
  <dgm:cxnLst>
    <dgm:cxn modelId="{3C256509-8F92-46BF-99FE-0077770011C3}" type="presOf" srcId="{3CAD04FD-D89F-4E99-B697-A5CC28D4393F}" destId="{21E5A2B4-F261-41B4-82C7-A37EA94A814B}" srcOrd="0" destOrd="0" presId="urn:microsoft.com/office/officeart/2005/8/layout/ven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2">
  <dgm:title val=""/>
  <dgm:desc val=""/>
  <dgm:catLst>
    <dgm:cat type="relationship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1">
      <dgm:if name="Name2" axis="ch" ptType="node" func="cnt" op="lte" val="3">
        <dgm:constrLst>
          <dgm:constr type="w" for="ch" forName="comp1" refType="w"/>
          <dgm:constr type="h" for="ch" forName="comp1" refType="w" refFor="ch" refForName="comp1"/>
          <dgm:constr type="w" for="ch" forName="comp2" refType="w" fact="0.7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5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primFontSz" for="des" ptType="node" op="equ" val="65"/>
        </dgm:constrLst>
      </dgm:if>
      <dgm:if name="Name3" axis="ch" ptType="node" func="cnt" op="equ" val="4">
        <dgm:constrLst>
          <dgm:constr type="w" for="ch" forName="comp1" refType="w"/>
          <dgm:constr type="h" for="ch" forName="comp1" refType="w" refFor="ch" refForName="comp1"/>
          <dgm:constr type="w" for="ch" forName="comp2" refType="w" fact="0.8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6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4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primFontSz" for="des" ptType="node" op="equ" val="65"/>
        </dgm:constrLst>
      </dgm:if>
      <dgm:else name="Name4">
        <dgm:constrLst>
          <dgm:constr type="w" for="ch" forName="comp1" refType="w"/>
          <dgm:constr type="h" for="ch" forName="comp1" refType="w" refFor="ch" refForName="comp1"/>
          <dgm:constr type="w" for="ch" forName="comp2" refType="w" fact="0.85"/>
          <dgm:constr type="h" for="ch" forName="comp2" refType="w" refFor="ch" refForName="comp2"/>
          <dgm:constr type="ctrX" for="ch" forName="comp2" refType="ctrX" refFor="ch" refForName="comp1"/>
          <dgm:constr type="b" for="ch" forName="comp2" refType="b" refFor="ch" refForName="comp1"/>
          <dgm:constr type="w" for="ch" forName="comp3" refType="w" fact="0.7"/>
          <dgm:constr type="h" for="ch" forName="comp3" refType="w" refFor="ch" refForName="comp3"/>
          <dgm:constr type="ctrX" for="ch" forName="comp3" refType="ctrX" refFor="ch" refForName="comp1"/>
          <dgm:constr type="b" for="ch" forName="comp3" refType="b" refFor="ch" refForName="comp1"/>
          <dgm:constr type="w" for="ch" forName="comp4" refType="w" fact="0.55"/>
          <dgm:constr type="h" for="ch" forName="comp4" refType="w" refFor="ch" refForName="comp4"/>
          <dgm:constr type="ctrX" for="ch" forName="comp4" refType="ctrX" refFor="ch" refForName="comp1"/>
          <dgm:constr type="b" for="ch" forName="comp4" refType="b" refFor="ch" refForName="comp1"/>
          <dgm:constr type="w" for="ch" forName="comp5" refType="w" fact="0.4"/>
          <dgm:constr type="h" for="ch" forName="comp5" refType="w" refFor="ch" refForName="comp5"/>
          <dgm:constr type="ctrX" for="ch" forName="comp5" refType="ctrX" refFor="ch" refForName="comp1"/>
          <dgm:constr type="b" for="ch" forName="comp5" refType="b" refFor="ch" refForName="comp1"/>
          <dgm:constr type="w" for="ch" forName="comp6" refType="w" fact="0.25"/>
          <dgm:constr type="h" for="ch" forName="comp6" refType="w" refFor="ch" refForName="comp6"/>
          <dgm:constr type="ctrX" for="ch" forName="comp6" refType="ctrX" refFor="ch" refForName="comp1"/>
          <dgm:constr type="b" for="ch" forName="comp6" refType="b" refFor="ch" refForName="comp1"/>
          <dgm:constr type="w" for="ch" forName="comp7" refType="w" fact="0.15"/>
          <dgm:constr type="h" for="ch" forName="comp7" refType="w" refFor="ch" refForName="comp7"/>
          <dgm:constr type="ctrX" for="ch" forName="comp7" refType="ctrX" refFor="ch" refForName="comp1"/>
          <dgm:constr type="b" for="ch" forName="comp7" refType="b" refFor="ch" refForName="comp1"/>
          <dgm:constr type="primFontSz" for="des" ptType="node" op="equ" val="65"/>
        </dgm:constrLst>
      </dgm:else>
    </dgm:choose>
    <dgm:ruleLst/>
    <dgm:choose name="Name5">
      <dgm:if name="Name6" axis="ch" ptType="node" func="cnt" op="gte" val="1">
        <dgm:layoutNode name="comp1">
          <dgm:alg type="composite"/>
          <dgm:shape xmlns:r="http://schemas.openxmlformats.org/officeDocument/2006/relationships" r:blip="">
            <dgm:adjLst/>
          </dgm:shape>
          <dgm:presOf/>
          <dgm:choose name="Name7">
            <dgm:if name="Name8" axis="ch" ptType="node" func="cnt" op="equ" val="1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5"/>
                <dgm:constr type="w" for="ch" forName="c1text" refType="w" refFor="ch" refForName="circle1" fact="0.70711"/>
                <dgm:constr type="h" for="ch" forName="c1text" refType="h" refFor="ch" refForName="circle1" fact="0.5"/>
              </dgm:constrLst>
            </dgm:if>
            <dgm:if name="Name9" axis="ch" ptType="node" func="cnt" op="equ" val="2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6"/>
                <dgm:constr type="w" for="ch" forName="c1text" refType="w" refFor="ch" refForName="circle1" fact="0.525"/>
                <dgm:constr type="h" for="ch" forName="c1text" refType="h" refFor="ch" refForName="circle1" fact="0.17"/>
              </dgm:constrLst>
            </dgm:if>
            <dgm:if name="Name10" axis="ch" ptType="node" func="cnt" op="equ" val="3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3495"/>
                <dgm:constr type="h" for="ch" forName="c1text" refType="h" refFor="ch" refForName="circle1" fact="0.15"/>
              </dgm:constrLst>
            </dgm:if>
            <dgm:if name="Name11" axis="ch" ptType="node" func="cnt" op="equ" val="4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25"/>
                <dgm:constr type="w" for="ch" forName="c1text" refType="w" refFor="ch" refForName="circle1" fact="0.2796"/>
                <dgm:constr type="h" for="ch" forName="c1text" refType="h" refFor="ch" refForName="circle1" fact="0.15"/>
              </dgm:constrLst>
            </dgm:if>
            <dgm:if name="Name12" axis="ch" ptType="node" func="cnt" op="gte" val="5">
              <dgm:constrLst>
                <dgm:constr type="w" for="ch" forName="circle1" refType="w"/>
                <dgm:constr type="h" for="ch" forName="circle1" refType="h"/>
                <dgm:constr type="ctrX" for="ch" forName="circle1" refType="w" fact="0.5"/>
                <dgm:constr type="ctrY" for="ch" forName="circle1" refType="h" fact="0.5"/>
                <dgm:constr type="ctrX" for="ch" forName="c1text" refType="w" fact="0.5"/>
                <dgm:constr type="ctrY" for="ch" forName="c1text" refType="h" fact="0.1"/>
                <dgm:constr type="w" for="ch" forName="c1text" refType="w" refFor="ch" refForName="circle1" fact="0.375"/>
                <dgm:constr type="h" for="ch" forName="c1text" refType="h" refFor="ch" refForName="circle1" fact="0.1"/>
              </dgm:constrLst>
            </dgm:if>
            <dgm:else name="Name13"/>
          </dgm:choose>
          <dgm:ruleLst/>
          <dgm:layoutNode name="circle1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1 1" cnt="1 0"/>
            <dgm:constrLst>
              <dgm:constr type="h" refType="w"/>
            </dgm:constrLst>
            <dgm:ruleLst/>
          </dgm:layoutNode>
          <dgm:layoutNode name="c1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1 1" cnt="1 0"/>
            <dgm:constrLst/>
            <dgm:ruleLst>
              <dgm:rule type="primFontSz" val="5" fact="NaN" max="NaN"/>
            </dgm:ruleLst>
          </dgm:layoutNode>
        </dgm:layoutNode>
      </dgm:if>
      <dgm:else name="Name14"/>
    </dgm:choose>
    <dgm:choose name="Name15">
      <dgm:if name="Name16" axis="ch" ptType="node" func="cnt" op="gte" val="2">
        <dgm:layoutNode name="comp2">
          <dgm:alg type="composite"/>
          <dgm:shape xmlns:r="http://schemas.openxmlformats.org/officeDocument/2006/relationships" r:blip="">
            <dgm:adjLst/>
          </dgm:shape>
          <dgm:presOf/>
          <dgm:choose name="Name17">
            <dgm:if name="Name18" axis="ch" ptType="node" func="cnt" op="equ" val="2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5"/>
                <dgm:constr type="w" for="ch" forName="c2text" refType="w" refFor="ch" refForName="circle2" fact="0.70711"/>
                <dgm:constr type="h" for="ch" forName="c2text" refType="h" refFor="ch" refForName="circle2" fact="0.5"/>
              </dgm:constrLst>
            </dgm:if>
            <dgm:if name="Name19" axis="ch" ptType="node" func="cnt" op="equ" val="3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625"/>
                <dgm:constr type="w" for="ch" forName="c2text" refType="w" refFor="ch" refForName="circle2" fact="0.466"/>
                <dgm:constr type="h" for="ch" forName="c2text" refType="h" refFor="ch" refForName="circle2" fact="0.1875"/>
              </dgm:constrLst>
            </dgm:if>
            <dgm:if name="Name20" axis="ch" ptType="node" func="cnt" op="equ" val="4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5"/>
                <dgm:constr type="w" for="ch" forName="c2text" refType="w" refFor="ch" refForName="circle2" fact="0.3495"/>
                <dgm:constr type="h" for="ch" forName="c2text" refType="h" refFor="ch" refForName="circle2" fact="0.18"/>
              </dgm:constrLst>
            </dgm:if>
            <dgm:if name="Name21" axis="ch" ptType="node" func="cnt" op="gte" val="5">
              <dgm:constrLst>
                <dgm:constr type="w" for="ch" forName="circle2" refType="w"/>
                <dgm:constr type="h" for="ch" forName="circle2" refType="h"/>
                <dgm:constr type="ctrX" for="ch" forName="circle2" refType="w" fact="0.5"/>
                <dgm:constr type="ctrY" for="ch" forName="circle2" refType="h" fact="0.5"/>
                <dgm:constr type="ctrX" for="ch" forName="c2text" refType="w" fact="0.5"/>
                <dgm:constr type="ctrY" for="ch" forName="c2text" refType="h" fact="0.115"/>
                <dgm:constr type="w" for="ch" forName="c2text" refType="w" refFor="ch" refForName="circle2" fact="0.43125"/>
                <dgm:constr type="h" for="ch" forName="c2text" refType="h" refFor="ch" refForName="circle2" fact="0.115"/>
              </dgm:constrLst>
            </dgm:if>
            <dgm:else name="Name22"/>
          </dgm:choose>
          <dgm:ruleLst/>
          <dgm:layoutNode name="circle2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2 1" cnt="1 0"/>
            <dgm:constrLst>
              <dgm:constr type="h" refType="w"/>
            </dgm:constrLst>
            <dgm:ruleLst/>
          </dgm:layoutNode>
          <dgm:layoutNode name="c2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2 1" cnt="1 0"/>
            <dgm:constrLst/>
            <dgm:ruleLst>
              <dgm:rule type="primFontSz" val="5" fact="NaN" max="NaN"/>
            </dgm:ruleLst>
          </dgm:layoutNode>
        </dgm:layoutNode>
      </dgm:if>
      <dgm:else name="Name23"/>
    </dgm:choose>
    <dgm:choose name="Name24">
      <dgm:if name="Name25" axis="ch" ptType="node" func="cnt" op="gte" val="3">
        <dgm:layoutNode name="comp3">
          <dgm:alg type="composite"/>
          <dgm:shape xmlns:r="http://schemas.openxmlformats.org/officeDocument/2006/relationships" r:blip="">
            <dgm:adjLst/>
          </dgm:shape>
          <dgm:presOf/>
          <dgm:choose name="Name26">
            <dgm:if name="Name27" axis="ch" ptType="node" func="cnt" op="equ" val="3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5"/>
                <dgm:constr type="w" for="ch" forName="c3text" refType="w" refFor="ch" refForName="circle3" fact="0.70711"/>
                <dgm:constr type="h" for="ch" forName="c3text" refType="h" refFor="ch" refForName="circle3" fact="0.5"/>
              </dgm:constrLst>
            </dgm:if>
            <dgm:if name="Name28" axis="ch" ptType="node" func="cnt" op="equ" val="4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875"/>
                <dgm:constr type="w" for="ch" forName="c3text" refType="w" refFor="ch" refForName="circle3" fact="0.466"/>
                <dgm:constr type="h" for="ch" forName="c3text" refType="h" refFor="ch" refForName="circle3" fact="0.225"/>
              </dgm:constrLst>
            </dgm:if>
            <dgm:if name="Name29" axis="ch" ptType="node" func="cnt" op="gte" val="5">
              <dgm:constrLst>
                <dgm:constr type="w" for="ch" forName="circle3" refType="w"/>
                <dgm:constr type="h" for="ch" forName="circle3" refType="h"/>
                <dgm:constr type="ctrX" for="ch" forName="circle3" refType="w" fact="0.5"/>
                <dgm:constr type="ctrY" for="ch" forName="circle3" refType="h" fact="0.5"/>
                <dgm:constr type="ctrX" for="ch" forName="c3text" refType="w" fact="0.5"/>
                <dgm:constr type="ctrY" for="ch" forName="c3text" refType="h" fact="0.138"/>
                <dgm:constr type="w" for="ch" forName="c3text" refType="w" refFor="ch" refForName="circle3" fact="0.5175"/>
                <dgm:constr type="h" for="ch" forName="c3text" refType="h" refFor="ch" refForName="circle3" fact="0.138"/>
              </dgm:constrLst>
            </dgm:if>
            <dgm:else name="Name30"/>
          </dgm:choose>
          <dgm:ruleLst/>
          <dgm:layoutNode name="circle3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3 1" cnt="1 0"/>
            <dgm:constrLst>
              <dgm:constr type="h" refType="w"/>
            </dgm:constrLst>
            <dgm:ruleLst/>
          </dgm:layoutNode>
          <dgm:layoutNode name="c3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3 1" cnt="1 0"/>
            <dgm:constrLst/>
            <dgm:ruleLst>
              <dgm:rule type="primFontSz" val="5" fact="NaN" max="NaN"/>
            </dgm:ruleLst>
          </dgm:layoutNode>
        </dgm:layoutNode>
      </dgm:if>
      <dgm:else name="Name31"/>
    </dgm:choose>
    <dgm:choose name="Name32">
      <dgm:if name="Name33" axis="ch" ptType="node" func="cnt" op="gte" val="4">
        <dgm:layoutNode name="comp4">
          <dgm:alg type="composite"/>
          <dgm:shape xmlns:r="http://schemas.openxmlformats.org/officeDocument/2006/relationships" r:blip="">
            <dgm:adjLst/>
          </dgm:shape>
          <dgm:presOf/>
          <dgm:choose name="Name34">
            <dgm:if name="Name35" axis="ch" ptType="node" func="cnt" op="equ" val="4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5"/>
                <dgm:constr type="w" for="ch" forName="c4text" refType="w" refFor="ch" refForName="circle4" fact="0.70711"/>
                <dgm:constr type="h" for="ch" forName="c4text" refType="h" refFor="ch" refForName="circle4" fact="0.5"/>
              </dgm:constrLst>
            </dgm:if>
            <dgm:if name="Name36" axis="ch" ptType="node" func="cnt" op="gte" val="5">
              <dgm:constrLst>
                <dgm:constr type="w" for="ch" forName="circle4" refType="w"/>
                <dgm:constr type="h" for="ch" forName="circle4" refType="h"/>
                <dgm:constr type="ctrX" for="ch" forName="circle4" refType="w" fact="0.5"/>
                <dgm:constr type="ctrY" for="ch" forName="circle4" refType="h" fact="0.5"/>
                <dgm:constr type="ctrX" for="ch" forName="c4text" refType="w" fact="0.5"/>
                <dgm:constr type="ctrY" for="ch" forName="c4text" refType="h" fact="0.18"/>
                <dgm:constr type="w" for="ch" forName="c4text" refType="w" refFor="ch" refForName="circle4" fact="0.54"/>
                <dgm:constr type="h" for="ch" forName="c4text" refType="h" refFor="ch" refForName="circle4" fact="0.18"/>
              </dgm:constrLst>
            </dgm:if>
            <dgm:else name="Name37"/>
          </dgm:choose>
          <dgm:ruleLst/>
          <dgm:layoutNode name="circle4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4 1" cnt="1 0"/>
            <dgm:constrLst>
              <dgm:constr type="h" refType="w"/>
            </dgm:constrLst>
            <dgm:ruleLst/>
          </dgm:layoutNode>
          <dgm:layoutNode name="c4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4 1" cnt="1 0"/>
            <dgm:constrLst/>
            <dgm:ruleLst>
              <dgm:rule type="primFontSz" val="5" fact="NaN" max="NaN"/>
            </dgm:ruleLst>
          </dgm:layoutNode>
        </dgm:layoutNode>
      </dgm:if>
      <dgm:else name="Name38"/>
    </dgm:choose>
    <dgm:choose name="Name39">
      <dgm:if name="Name40" axis="ch" ptType="node" func="cnt" op="gte" val="5">
        <dgm:layoutNode name="comp5">
          <dgm:alg type="composite"/>
          <dgm:shape xmlns:r="http://schemas.openxmlformats.org/officeDocument/2006/relationships" r:blip="">
            <dgm:adjLst/>
          </dgm:shape>
          <dgm:presOf/>
          <dgm:choose name="Name41">
            <dgm:if name="Name42" axis="ch" ptType="node" func="cnt" op="equ" val="5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5"/>
                <dgm:constr type="w" for="ch" forName="c5text" refType="w" refFor="ch" refForName="circle5" fact="0.70711"/>
                <dgm:constr type="h" for="ch" forName="c5text" refType="h" refFor="ch" refForName="circle5" fact="0.5"/>
              </dgm:constrLst>
            </dgm:if>
            <dgm:if name="Name43" axis="ch" ptType="node" func="cnt" op="gte" val="6">
              <dgm:constrLst>
                <dgm:constr type="w" for="ch" forName="circle5" refType="w"/>
                <dgm:constr type="h" for="ch" forName="circle5" refType="h"/>
                <dgm:constr type="ctrX" for="ch" forName="circle5" refType="w" fact="0.5"/>
                <dgm:constr type="ctrY" for="ch" forName="circle5" refType="h" fact="0.5"/>
                <dgm:constr type="ctrX" for="ch" forName="c5text" refType="w" fact="0.5"/>
                <dgm:constr type="ctrY" for="ch" forName="c5text" refType="h" fact="0.25"/>
                <dgm:constr type="w" for="ch" forName="c5text" refType="w" refFor="ch" refForName="circle5" fact="0.65"/>
                <dgm:constr type="h" for="ch" forName="c5text" refType="h" refFor="ch" refForName="circle5" fact="0.25"/>
              </dgm:constrLst>
            </dgm:if>
            <dgm:else name="Name44"/>
          </dgm:choose>
          <dgm:ruleLst/>
          <dgm:layoutNode name="circle5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5 1" cnt="1 0"/>
            <dgm:constrLst>
              <dgm:constr type="h" refType="w"/>
            </dgm:constrLst>
            <dgm:ruleLst/>
          </dgm:layoutNode>
          <dgm:layoutNode name="c5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5 1" cnt="1 0"/>
            <dgm:constrLst/>
            <dgm:ruleLst>
              <dgm:rule type="primFontSz" val="5" fact="NaN" max="NaN"/>
            </dgm:ruleLst>
          </dgm:layoutNode>
        </dgm:layoutNode>
      </dgm:if>
      <dgm:else name="Name45"/>
    </dgm:choose>
    <dgm:choose name="Name46">
      <dgm:if name="Name47" axis="ch" ptType="node" func="cnt" op="gte" val="6">
        <dgm:layoutNode name="comp6">
          <dgm:alg type="composite"/>
          <dgm:shape xmlns:r="http://schemas.openxmlformats.org/officeDocument/2006/relationships" r:blip="">
            <dgm:adjLst/>
          </dgm:shape>
          <dgm:presOf/>
          <dgm:choose name="Name48">
            <dgm:if name="Name49" axis="ch" ptType="node" func="cnt" op="equ" val="6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5"/>
                <dgm:constr type="w" for="ch" forName="c6text" refType="w" refFor="ch" refForName="circle6" fact="0.70711"/>
                <dgm:constr type="h" for="ch" forName="c6text" refType="h" refFor="ch" refForName="circle6" fact="0.5"/>
              </dgm:constrLst>
            </dgm:if>
            <dgm:if name="Name50" axis="ch" ptType="node" func="cnt" op="gte" val="7">
              <dgm:constrLst>
                <dgm:constr type="w" for="ch" forName="circle6" refType="w"/>
                <dgm:constr type="h" for="ch" forName="circle6" refType="h"/>
                <dgm:constr type="ctrX" for="ch" forName="circle6" refType="w" fact="0.5"/>
                <dgm:constr type="ctrY" for="ch" forName="circle6" refType="h" fact="0.5"/>
                <dgm:constr type="ctrX" for="ch" forName="c6text" refType="w" fact="0.5"/>
                <dgm:constr type="ctrY" for="ch" forName="c6text" refType="h" fact="0.27"/>
                <dgm:constr type="w" for="ch" forName="c6text" refType="w" refFor="ch" refForName="circle6" fact="0.68"/>
                <dgm:constr type="h" for="ch" forName="c6text" refType="h" refFor="ch" refForName="circle6" fact="0.241"/>
              </dgm:constrLst>
            </dgm:if>
            <dgm:else name="Name51"/>
          </dgm:choose>
          <dgm:ruleLst/>
          <dgm:layoutNode name="circle6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6 1" cnt="1 0"/>
            <dgm:constrLst>
              <dgm:constr type="h" refType="w"/>
            </dgm:constrLst>
            <dgm:ruleLst/>
          </dgm:layoutNode>
          <dgm:layoutNode name="c6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6 1" cnt="1 0"/>
            <dgm:constrLst/>
            <dgm:ruleLst>
              <dgm:rule type="primFontSz" val="5" fact="NaN" max="NaN"/>
            </dgm:ruleLst>
          </dgm:layoutNode>
        </dgm:layoutNode>
      </dgm:if>
      <dgm:else name="Name52"/>
    </dgm:choose>
    <dgm:choose name="Name53">
      <dgm:if name="Name54" axis="ch" ptType="node" func="cnt" op="gte" val="7">
        <dgm:layoutNode name="comp7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circle7" refType="w"/>
            <dgm:constr type="h" for="ch" forName="circle7" refType="h"/>
            <dgm:constr type="ctrX" for="ch" forName="circle7" refType="w" fact="0.5"/>
            <dgm:constr type="ctrY" for="ch" forName="circle7" refType="h" fact="0.5"/>
            <dgm:constr type="ctrX" for="ch" forName="c7text" refType="w" fact="0.5"/>
            <dgm:constr type="ctrY" for="ch" forName="c7text" refType="h" fact="0.5"/>
            <dgm:constr type="w" for="ch" forName="c7text" refType="w" refFor="ch" refForName="circle7" fact="0.70711"/>
            <dgm:constr type="h" for="ch" forName="c7text" refType="h" refFor="ch" refForName="circle7" fact="0.5"/>
          </dgm:constrLst>
          <dgm:ruleLst/>
          <dgm:layoutNode name="circle7" styleLbl="node1">
            <dgm:alg type="sp"/>
            <dgm:shape xmlns:r="http://schemas.openxmlformats.org/officeDocument/2006/relationships" type="ellipse" r:blip="">
              <dgm:adjLst/>
            </dgm:shape>
            <dgm:presOf axis="ch desOrSelf" ptType="node node" st="7 1" cnt="1 0"/>
            <dgm:constrLst>
              <dgm:constr type="h" refType="w"/>
            </dgm:constrLst>
            <dgm:ruleLst/>
          </dgm:layoutNode>
          <dgm:layoutNode name="c7text">
            <dgm:varLst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ch desOrSelf" ptType="node node" st="7 1" cnt="1 0"/>
            <dgm:constrLst/>
            <dgm:ruleLst>
              <dgm:rule type="primFontSz" val="5" fact="NaN" max="NaN"/>
            </dgm:ruleLst>
          </dgm:layoutNode>
        </dgm:layoutNode>
      </dgm:if>
      <dgm:else name="Name5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946CC3-196A-4E88-948D-C7C7E3B13BEC}" type="datetimeFigureOut">
              <a:rPr lang="ru-RU" smtClean="0"/>
              <a:t>02.03.2021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" y="746125"/>
            <a:ext cx="6629400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24956"/>
            <a:ext cx="5486400" cy="44762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48185"/>
            <a:ext cx="2971800" cy="4973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DE5DA-7984-44DE-B5A7-3267407C398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1603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99E4-7416-49E4-9225-88786AB81FE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94239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3DE5DA-7984-44DE-B5A7-3267407C3989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0599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" y="746125"/>
            <a:ext cx="6629400" cy="3730625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99E4-7416-49E4-9225-88786AB81FEF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35696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21C9CF-0761-45F2-8B53-4D60F6FEA5BD}" type="datetime1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8901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CF451-5C30-47C6-9DD2-EEFF0CC288A4}" type="datetime1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95552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02FC91-67DC-4719-BAB2-6261DEFE8BB9}" type="datetime1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92446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E329E6-575F-4DF0-B2F2-F8275E98DDF1}" type="datetime1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080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63F08-2584-42E7-B887-76D7B6DB0164}" type="datetime1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34013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D2C05F-4719-41A7-8CCC-C7BA20C1C048}" type="datetime1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66587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5EDA43-213E-4251-B0A1-5F84685516E5}" type="datetime1">
              <a:rPr lang="ru-RU" smtClean="0"/>
              <a:t>02.03.2021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804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14F4B-D31D-4116-A593-DF28506151D7}" type="datetime1">
              <a:rPr lang="ru-RU" smtClean="0"/>
              <a:t>02.03.2021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768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BAF54C-8F0B-4959-BA47-347C4BEE6E22}" type="datetime1">
              <a:rPr lang="ru-RU" smtClean="0"/>
              <a:t>02.03.2021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50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1B917-8D66-4E78-B401-F5361937E28E}" type="datetime1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63381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C8B18-2CD5-4536-9F39-CCCB958BF9CC}" type="datetime1">
              <a:rPr lang="ru-RU" smtClean="0"/>
              <a:t>02.03.2021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48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B24E49-6265-4E7B-BBB4-33A9569181F7}" type="datetime1">
              <a:rPr lang="ru-RU" smtClean="0"/>
              <a:t>02.03.2021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CB00B3-C11B-45B6-A592-E6D90D44E52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0836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Layout" Target="../diagrams/layout1.xml"/><Relationship Id="rId7" Type="http://schemas.openxmlformats.org/officeDocument/2006/relationships/chart" Target="../charts/char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" t="-170" r="13905" b="8886"/>
          <a:stretch/>
        </p:blipFill>
        <p:spPr>
          <a:xfrm>
            <a:off x="21874" y="6705"/>
            <a:ext cx="9121373" cy="51367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972533"/>
            <a:ext cx="7571150" cy="4047489"/>
          </a:xfrm>
          <a:solidFill>
            <a:schemeClr val="lt1">
              <a:alpha val="71000"/>
            </a:schemeClr>
          </a:solidFill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Итоги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работы </a:t>
            </a:r>
            <a: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2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государственного казенного учреждения Ленинградской области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Государственный экспертный институт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законодательства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за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2020 год </a:t>
            </a:r>
            <a:r>
              <a:rPr lang="ru-RU" sz="28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основные задачи на </a:t>
            </a:r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FF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Исполнительный </a:t>
            </a:r>
            <a:r>
              <a:rPr lang="ru-RU" sz="2800" i="1" dirty="0">
                <a:solidFill>
                  <a:schemeClr val="tx2">
                    <a:lumMod val="75000"/>
                  </a:schemeClr>
                </a:solidFill>
              </a:rPr>
              <a:t>директор Замятин Ф.Г</a:t>
            </a:r>
            <a:r>
              <a:rPr lang="ru-RU" sz="2800" i="1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  <a:endParaRPr lang="ru-RU" sz="3200" b="1" dirty="0">
              <a:solidFill>
                <a:srgbClr val="FF33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403648" y="4769160"/>
            <a:ext cx="6400800" cy="374340"/>
          </a:xfrm>
        </p:spPr>
        <p:txBody>
          <a:bodyPr>
            <a:normAutofit fontScale="70000" lnSpcReduction="20000"/>
          </a:bodyPr>
          <a:lstStyle/>
          <a:p>
            <a:endParaRPr lang="ru-RU" i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49492"/>
            <a:ext cx="1008112" cy="7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224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1" presetClass="entr" presetSubtype="0" fill="hold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50" y="1221600"/>
            <a:ext cx="861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3441347"/>
              </p:ext>
            </p:extLst>
          </p:nvPr>
        </p:nvGraphicFramePr>
        <p:xfrm>
          <a:off x="276150" y="987574"/>
          <a:ext cx="8484629" cy="329184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104162"/>
                <a:gridCol w="1380467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Обеспечено</a:t>
                      </a:r>
                      <a:r>
                        <a:rPr lang="ru-RU" sz="1800" baseline="0" dirty="0" smtClean="0">
                          <a:effectLst/>
                        </a:rPr>
                        <a:t> проведение мероприятий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 smtClean="0">
                          <a:solidFill>
                            <a:srgbClr val="8E0000"/>
                          </a:solidFill>
                          <a:effectLst/>
                        </a:rPr>
                        <a:t>Крупные мероприятия </a:t>
                      </a:r>
                      <a:r>
                        <a:rPr lang="ru-RU" sz="1800" i="0" dirty="0">
                          <a:solidFill>
                            <a:srgbClr val="8E0000"/>
                          </a:solidFill>
                          <a:effectLst/>
                        </a:rPr>
                        <a:t>Общественной палаты Ленинградской области</a:t>
                      </a:r>
                      <a:endParaRPr lang="ru-RU" sz="1800" i="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Публичные слушания и общественные обсуждения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3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</a:rPr>
                        <a:t>Портал «Народная экспертиза»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Количество</a:t>
                      </a:r>
                      <a:r>
                        <a:rPr lang="ru-RU" sz="1800" b="1" kern="12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обращений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2269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</a:rPr>
                        <a:t>Работа с документами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Проведена экспертиза правовых актов и документов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28</a:t>
                      </a:r>
                      <a:endParaRPr lang="ru-RU" dirty="0"/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Подготовлено рекомендаций по итогам мероприятий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  <a:ea typeface="Calibri"/>
                          <a:cs typeface="Times New Roman"/>
                        </a:rPr>
                        <a:t>19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Объект 6"/>
          <p:cNvSpPr>
            <a:spLocks noGrp="1"/>
          </p:cNvSpPr>
          <p:nvPr>
            <p:ph idx="1"/>
          </p:nvPr>
        </p:nvSpPr>
        <p:spPr>
          <a:xfrm>
            <a:off x="300037" y="4731990"/>
            <a:ext cx="8520435" cy="269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Организационное 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10</a:t>
            </a:fld>
            <a:endParaRPr lang="ru-RU" dirty="0"/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4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492"/>
            <a:ext cx="8229600" cy="857250"/>
          </a:xfrm>
        </p:spPr>
        <p:txBody>
          <a:bodyPr>
            <a:noAutofit/>
          </a:bodyPr>
          <a:lstStyle/>
          <a:p>
            <a:pPr marL="0" lvl="0" indent="0"/>
            <a:r>
              <a:rPr lang="ru-RU" sz="2200" b="1" dirty="0" smtClean="0">
                <a:solidFill>
                  <a:srgbClr val="002060"/>
                </a:solidFill>
              </a:rPr>
              <a:t>Организация круглых столов и заседаний комиссий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3507853"/>
            <a:ext cx="8075240" cy="1086769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      Б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олее </a:t>
            </a:r>
            <a:r>
              <a:rPr lang="ru-RU" sz="9600" b="1" dirty="0" smtClean="0">
                <a:solidFill>
                  <a:srgbClr val="FF0000"/>
                </a:solidFill>
              </a:rPr>
              <a:t>40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мероприятий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00037" y="4731990"/>
            <a:ext cx="852043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Организационное 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11</a:t>
            </a:fld>
            <a:endParaRPr lang="ru-RU"/>
          </a:p>
        </p:txBody>
      </p:sp>
      <p:pic>
        <p:nvPicPr>
          <p:cNvPr id="11" name="Объект 10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095586"/>
            <a:ext cx="3312368" cy="2484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9923" y="1042605"/>
            <a:ext cx="3283712" cy="24652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8651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25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9492"/>
            <a:ext cx="8229600" cy="857250"/>
          </a:xfrm>
        </p:spPr>
        <p:txBody>
          <a:bodyPr>
            <a:noAutofit/>
          </a:bodyPr>
          <a:lstStyle/>
          <a:p>
            <a:pPr marL="0" lvl="0" indent="0" algn="l"/>
            <a:r>
              <a:rPr lang="ru-RU" sz="2200" b="1" dirty="0" smtClean="0">
                <a:solidFill>
                  <a:srgbClr val="002060"/>
                </a:solidFill>
              </a:rPr>
              <a:t>Организация круглых столов и заседаний комиссий в </a:t>
            </a:r>
            <a:r>
              <a:rPr lang="ru-RU" sz="2200" b="1" dirty="0" err="1" smtClean="0">
                <a:solidFill>
                  <a:srgbClr val="002060"/>
                </a:solidFill>
              </a:rPr>
              <a:t>т.ч</a:t>
            </a:r>
            <a:r>
              <a:rPr lang="ru-RU" sz="2200" b="1" dirty="0" smtClean="0">
                <a:solidFill>
                  <a:srgbClr val="002060"/>
                </a:solidFill>
              </a:rPr>
              <a:t>. в онлайн формате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611560" y="3795886"/>
            <a:ext cx="8075240" cy="798736"/>
          </a:xfrm>
        </p:spPr>
        <p:txBody>
          <a:bodyPr anchor="ctr">
            <a:noAutofit/>
          </a:bodyPr>
          <a:lstStyle/>
          <a:p>
            <a:pPr marL="0" indent="0" algn="r">
              <a:buNone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</a:t>
            </a:r>
            <a:r>
              <a:rPr lang="ru-RU" sz="3200" dirty="0" smtClean="0">
                <a:solidFill>
                  <a:schemeClr val="tx2">
                    <a:lumMod val="75000"/>
                  </a:schemeClr>
                </a:solidFill>
              </a:rPr>
              <a:t>олее </a:t>
            </a:r>
            <a:r>
              <a:rPr lang="ru-RU" sz="7200" b="1" dirty="0" smtClean="0">
                <a:solidFill>
                  <a:srgbClr val="FF0000"/>
                </a:solidFill>
              </a:rPr>
              <a:t>40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мероприятий</a:t>
            </a:r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00037" y="4731990"/>
            <a:ext cx="852043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Организационное 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12</a:t>
            </a:fld>
            <a:endParaRPr lang="ru-RU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9582"/>
            <a:ext cx="3816424" cy="2101155"/>
          </a:xfrm>
          <a:prstGeom prst="rect">
            <a:avLst/>
          </a:prstGeom>
        </p:spPr>
      </p:pic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60" y="1635646"/>
            <a:ext cx="3600400" cy="2025225"/>
          </a:xfr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3" y="2553546"/>
            <a:ext cx="3171500" cy="1783969"/>
          </a:xfrm>
          <a:prstGeom prst="rect">
            <a:avLst/>
          </a:prstGeom>
        </p:spPr>
      </p:pic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19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  <p:bldP spid="8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6"/>
          <p:cNvSpPr txBox="1">
            <a:spLocks/>
          </p:cNvSpPr>
          <p:nvPr/>
        </p:nvSpPr>
        <p:spPr>
          <a:xfrm>
            <a:off x="302035" y="4763622"/>
            <a:ext cx="854392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</a:t>
            </a:r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деятельности Общественной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палаты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437625"/>
            <a:ext cx="4038600" cy="3156998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 итогам проведенных мероприятий специалистами аппарата 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ПОДГОТОВЛЕНО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sz="13800" b="1" dirty="0" smtClean="0">
                <a:solidFill>
                  <a:srgbClr val="FF0000"/>
                </a:solidFill>
              </a:rPr>
              <a:t>19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рекомендаций 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13</a:t>
            </a:fld>
            <a:endParaRPr lang="ru-RU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31590"/>
            <a:ext cx="2597608" cy="34908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85879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/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50" y="1221600"/>
            <a:ext cx="861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Объект 6"/>
          <p:cNvSpPr>
            <a:spLocks noGrp="1"/>
          </p:cNvSpPr>
          <p:nvPr>
            <p:ph idx="1"/>
          </p:nvPr>
        </p:nvSpPr>
        <p:spPr>
          <a:xfrm>
            <a:off x="302035" y="4731990"/>
            <a:ext cx="8543925" cy="269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14</a:t>
            </a:fld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3122" y="1882767"/>
            <a:ext cx="2549263" cy="26282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15516" y="555526"/>
            <a:ext cx="414046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FF0000"/>
                </a:solidFill>
              </a:rPr>
              <a:t>47 писем </a:t>
            </a:r>
            <a:r>
              <a:rPr lang="ru-RU" dirty="0"/>
              <a:t>с рекомендациями Общественной палаты  направлены в </a:t>
            </a:r>
            <a:r>
              <a:rPr lang="ru-RU" dirty="0" smtClean="0"/>
              <a:t>ИОГВ </a:t>
            </a:r>
            <a:r>
              <a:rPr lang="ru-RU" dirty="0"/>
              <a:t>и </a:t>
            </a:r>
            <a:r>
              <a:rPr lang="ru-RU" dirty="0" smtClean="0"/>
              <a:t>ОМСУ</a:t>
            </a:r>
            <a:r>
              <a:rPr lang="ru-RU" dirty="0"/>
              <a:t>, организации и учреждения Ленинградской области, в </a:t>
            </a:r>
            <a:r>
              <a:rPr lang="ru-RU" dirty="0" err="1"/>
              <a:t>т.ч</a:t>
            </a:r>
            <a:r>
              <a:rPr lang="ru-RU" dirty="0"/>
              <a:t>. </a:t>
            </a:r>
            <a:r>
              <a:rPr lang="ru-RU" dirty="0" smtClean="0"/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499992" y="987574"/>
            <a:ext cx="453650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u="sng" dirty="0">
                <a:solidFill>
                  <a:srgbClr val="FF0000"/>
                </a:solidFill>
              </a:rPr>
              <a:t>5</a:t>
            </a:r>
            <a:r>
              <a:rPr lang="ru-RU" b="1" dirty="0">
                <a:solidFill>
                  <a:srgbClr val="FF0000"/>
                </a:solidFill>
              </a:rPr>
              <a:t>            </a:t>
            </a:r>
            <a:r>
              <a:rPr lang="ru-RU" dirty="0"/>
              <a:t>-  в Правительство ЛО;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b="1" u="sng" dirty="0" smtClean="0">
                <a:solidFill>
                  <a:srgbClr val="FF0000"/>
                </a:solidFill>
              </a:rPr>
              <a:t>по </a:t>
            </a:r>
            <a:r>
              <a:rPr lang="ru-RU" b="1" u="sng" dirty="0">
                <a:solidFill>
                  <a:srgbClr val="FF0000"/>
                </a:solidFill>
              </a:rPr>
              <a:t>3</a:t>
            </a:r>
            <a:r>
              <a:rPr lang="ru-RU" b="1" dirty="0">
                <a:solidFill>
                  <a:srgbClr val="FF0000"/>
                </a:solidFill>
              </a:rPr>
              <a:t>      </a:t>
            </a:r>
            <a:r>
              <a:rPr lang="ru-RU" dirty="0"/>
              <a:t>- в Законодательное собрание </a:t>
            </a:r>
            <a:r>
              <a:rPr lang="ru-RU" dirty="0" smtClean="0"/>
              <a:t> ЛО;</a:t>
            </a:r>
            <a:br>
              <a:rPr lang="ru-RU" dirty="0" smtClean="0"/>
            </a:br>
            <a:r>
              <a:rPr lang="ru-RU" dirty="0" smtClean="0"/>
              <a:t>              </a:t>
            </a:r>
            <a:r>
              <a:rPr lang="ru-RU" dirty="0"/>
              <a:t>- в Администрации               муниципальных образований ЛО; </a:t>
            </a:r>
            <a:br>
              <a:rPr lang="ru-RU" dirty="0"/>
            </a:br>
            <a:r>
              <a:rPr lang="ru-RU" dirty="0"/>
              <a:t>              - в Администрации муниципальных районов ЛО;</a:t>
            </a:r>
            <a:br>
              <a:rPr lang="ru-RU" dirty="0"/>
            </a:br>
            <a:r>
              <a:rPr lang="ru-RU" dirty="0"/>
              <a:t>              - в комитет по ЖКХ;</a:t>
            </a:r>
            <a:br>
              <a:rPr lang="ru-RU" dirty="0"/>
            </a:br>
            <a:r>
              <a:rPr lang="ru-RU" dirty="0"/>
              <a:t>              - в комитет по социальной защите населения.</a:t>
            </a:r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020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  <p:bldP spid="5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784976" cy="432048"/>
          </a:xfrm>
        </p:spPr>
        <p:txBody>
          <a:bodyPr>
            <a:noAutofit/>
          </a:bodyPr>
          <a:lstStyle/>
          <a:p>
            <a:r>
              <a:rPr lang="ru-RU" sz="24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Общественной палаты Ленинградской области 5 состава</a:t>
            </a:r>
            <a:endParaRPr lang="ru-RU" sz="24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50" y="1221600"/>
            <a:ext cx="861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9" name="Объект 6"/>
          <p:cNvSpPr>
            <a:spLocks noGrp="1"/>
          </p:cNvSpPr>
          <p:nvPr>
            <p:ph idx="1"/>
          </p:nvPr>
        </p:nvSpPr>
        <p:spPr>
          <a:xfrm>
            <a:off x="302035" y="4731990"/>
            <a:ext cx="8543925" cy="269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15</a:t>
            </a:fld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221600"/>
            <a:ext cx="4248472" cy="32778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900" dirty="0" smtClean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Организовано и проведено заседание по избранию третьей трети Общественной палаты. Палата сформирована в полном составе (45 человек).</a:t>
            </a:r>
          </a:p>
          <a:p>
            <a:endParaRPr lang="ru-RU" dirty="0">
              <a:solidFill>
                <a:schemeClr val="tx2">
                  <a:lumMod val="75000"/>
                </a:schemeClr>
              </a:solidFill>
            </a:endParaRP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Специалистами 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аппарата проведена оценка на соответствие требованиям законодательства пакетов документов по кандидатурам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 члены ОПЛО </a:t>
            </a:r>
            <a:r>
              <a:rPr lang="ru-RU" smtClean="0">
                <a:solidFill>
                  <a:schemeClr val="tx2">
                    <a:lumMod val="75000"/>
                  </a:schemeClr>
                </a:solidFill>
              </a:rPr>
              <a:t>от местных общественных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объединений. На 15 мест претендовало 25 кандидатов.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1347614"/>
            <a:ext cx="4124330" cy="3096344"/>
          </a:xfrm>
          <a:prstGeom prst="rect">
            <a:avLst/>
          </a:prstGeom>
        </p:spPr>
      </p:pic>
      <p:pic>
        <p:nvPicPr>
          <p:cNvPr id="12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5499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 animBg="1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88" y="322786"/>
            <a:ext cx="8568952" cy="857250"/>
          </a:xfrm>
        </p:spPr>
        <p:txBody>
          <a:bodyPr>
            <a:noAutofit/>
          </a:bodyPr>
          <a:lstStyle/>
          <a:p>
            <a:pPr marL="0" lvl="0" indent="0"/>
            <a:r>
              <a:rPr lang="ru-RU" sz="24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Формирование Общественной палаты Ленинградской области 5 состава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796" y="1275606"/>
            <a:ext cx="4040188" cy="826350"/>
          </a:xfrm>
        </p:spPr>
        <p:txBody>
          <a:bodyPr>
            <a:noAutofit/>
          </a:bodyPr>
          <a:lstStyle/>
          <a:p>
            <a:endParaRPr lang="ru-RU" sz="2200" dirty="0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5" y="3813888"/>
            <a:ext cx="4041775" cy="756084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бъект 6"/>
          <p:cNvSpPr txBox="1">
            <a:spLocks/>
          </p:cNvSpPr>
          <p:nvPr/>
        </p:nvSpPr>
        <p:spPr>
          <a:xfrm>
            <a:off x="302035" y="4731990"/>
            <a:ext cx="859044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16</a:t>
            </a:fld>
            <a:endParaRPr lang="ru-RU" dirty="0"/>
          </a:p>
        </p:txBody>
      </p:sp>
      <p:sp>
        <p:nvSpPr>
          <p:cNvPr id="10" name="Объект 9"/>
          <p:cNvSpPr>
            <a:spLocks noGrp="1"/>
          </p:cNvSpPr>
          <p:nvPr>
            <p:ph sz="quarter" idx="4"/>
          </p:nvPr>
        </p:nvSpPr>
        <p:spPr>
          <a:xfrm>
            <a:off x="6228184" y="1275606"/>
            <a:ext cx="2458617" cy="331901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28 сентября состоялось первое заседание Общественной палаты пятого состава.</a:t>
            </a:r>
          </a:p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Председателем палаты вновь избран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Ю.В.Трусов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275606"/>
            <a:ext cx="5518238" cy="30963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194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250"/>
                            </p:stCondLst>
                            <p:childTnLst>
                              <p:par>
                                <p:cTn id="29" presetID="22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 build="p" animBg="1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89051"/>
            <a:ext cx="8229600" cy="857250"/>
          </a:xfrm>
        </p:spPr>
        <p:txBody>
          <a:bodyPr>
            <a:noAutofit/>
          </a:bodyPr>
          <a:lstStyle/>
          <a:p>
            <a:pPr marL="0" lvl="0" indent="0"/>
            <a:r>
              <a:rPr lang="ru-RU" sz="2200" b="1" dirty="0" smtClean="0">
                <a:solidFill>
                  <a:srgbClr val="002060"/>
                </a:solidFill>
              </a:rPr>
              <a:t>Организация общественных обсуждений и слушаний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бъект 6"/>
          <p:cNvSpPr txBox="1">
            <a:spLocks/>
          </p:cNvSpPr>
          <p:nvPr/>
        </p:nvSpPr>
        <p:spPr>
          <a:xfrm>
            <a:off x="300037" y="4731990"/>
            <a:ext cx="852043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5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Организационное 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17</a:t>
            </a:fld>
            <a:endParaRPr lang="ru-RU"/>
          </a:p>
        </p:txBody>
      </p:sp>
      <p:pic>
        <p:nvPicPr>
          <p:cNvPr id="14" name="Объект 1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255" y="1059582"/>
            <a:ext cx="3655812" cy="2741859"/>
          </a:xfrm>
        </p:spPr>
      </p:pic>
      <p:pic>
        <p:nvPicPr>
          <p:cNvPr id="16" name="Объект 1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987574"/>
            <a:ext cx="3377020" cy="2535300"/>
          </a:xfrm>
        </p:spPr>
      </p:pic>
      <p:sp>
        <p:nvSpPr>
          <p:cNvPr id="15" name="TextBox 14"/>
          <p:cNvSpPr txBox="1"/>
          <p:nvPr/>
        </p:nvSpPr>
        <p:spPr>
          <a:xfrm>
            <a:off x="190460" y="4011910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28 января – слушания по поправкам в Конституцию РФ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89957" y="3654772"/>
            <a:ext cx="460851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24 ноября –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публичные </a:t>
            </a:r>
            <a:r>
              <a:rPr lang="ru-RU" sz="1600" dirty="0" smtClean="0">
                <a:solidFill>
                  <a:schemeClr val="tx2">
                    <a:lumMod val="75000"/>
                  </a:schemeClr>
                </a:solidFill>
              </a:rPr>
              <a:t>слушания по границам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</a:rPr>
              <a:t>федеральных объектов культурного значения на местах ожесточенных боев с фашистскими войсками в Ленобласти</a:t>
            </a:r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58972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 animBg="1"/>
      <p:bldP spid="15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388" y="322786"/>
            <a:ext cx="8568952" cy="592780"/>
          </a:xfrm>
        </p:spPr>
        <p:txBody>
          <a:bodyPr>
            <a:noAutofit/>
          </a:bodyPr>
          <a:lstStyle/>
          <a:p>
            <a:pPr marL="0" lvl="0" indent="0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деятельности Общественной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палаты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44796" y="915566"/>
            <a:ext cx="4040188" cy="89835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1800" i="1" dirty="0" smtClean="0">
                <a:solidFill>
                  <a:srgbClr val="8E0000"/>
                </a:solidFill>
              </a:rPr>
              <a:t>Информационный проект к </a:t>
            </a:r>
          </a:p>
          <a:p>
            <a:r>
              <a:rPr lang="ru-RU" sz="1800" i="1" dirty="0" smtClean="0">
                <a:solidFill>
                  <a:srgbClr val="8E0000"/>
                </a:solidFill>
              </a:rPr>
              <a:t>75-летию Победы в Великой Отечественной войне</a:t>
            </a:r>
            <a:endParaRPr lang="ru-RU" sz="1800" i="1" dirty="0">
              <a:solidFill>
                <a:srgbClr val="8E0000"/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88024" y="915566"/>
            <a:ext cx="4041775" cy="93610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r>
              <a:rPr lang="ru-RU" sz="1800" i="1" dirty="0" smtClean="0">
                <a:solidFill>
                  <a:srgbClr val="8E0000"/>
                </a:solidFill>
              </a:rPr>
              <a:t>Совместно с Комитетом по печати подготовлен тираж газеты «Правда» от 10 мая 1945 года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18</a:t>
            </a:fld>
            <a:endParaRPr lang="ru-RU" dirty="0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600" y="1851670"/>
            <a:ext cx="2799722" cy="2376264"/>
          </a:xfrm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1923678"/>
            <a:ext cx="2137619" cy="29638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TextBox 12"/>
          <p:cNvSpPr txBox="1"/>
          <p:nvPr/>
        </p:nvSpPr>
        <p:spPr>
          <a:xfrm>
            <a:off x="395536" y="4083918"/>
            <a:ext cx="38884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Совместно с Историческим клубом Ленинградской области подготовлен и опубликован цикл статей.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1150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0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1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30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5000"/>
                            </p:stCondLst>
                            <p:childTnLst>
                              <p:par>
                                <p:cTn id="4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6" grpId="0" build="p" animBg="1"/>
      <p:bldP spid="1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6"/>
          <p:cNvSpPr txBox="1">
            <a:spLocks/>
          </p:cNvSpPr>
          <p:nvPr/>
        </p:nvSpPr>
        <p:spPr>
          <a:xfrm>
            <a:off x="302035" y="4731990"/>
            <a:ext cx="859044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786"/>
            <a:ext cx="9144000" cy="857250"/>
          </a:xfrm>
        </p:spPr>
        <p:txBody>
          <a:bodyPr>
            <a:noAutofit/>
          </a:bodyPr>
          <a:lstStyle/>
          <a:p>
            <a:pPr marL="0" lvl="0" indent="0"/>
            <a:r>
              <a:rPr lang="ru-RU" sz="2200" b="1" dirty="0" smtClean="0">
                <a:solidFill>
                  <a:srgbClr val="002060"/>
                </a:solidFill>
              </a:rPr>
              <a:t>Организация общественного наблюдения на общероссийском голосовании по поправкам в Конституцию РФ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2035" y="1131590"/>
            <a:ext cx="4197957" cy="1656184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Подготовлено более 4 тысяч </a:t>
            </a:r>
            <a:r>
              <a:rPr lang="ru-RU" sz="1800" i="1" dirty="0">
                <a:solidFill>
                  <a:schemeClr val="accent2">
                    <a:lumMod val="50000"/>
                  </a:schemeClr>
                </a:solidFill>
              </a:rPr>
              <a:t>о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бщественных наблюдателей, в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т.ч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. от политических партий. В связи с </a:t>
            </a:r>
            <a:r>
              <a:rPr lang="ru-RU" sz="1800" i="1" dirty="0" err="1" smtClean="0">
                <a:solidFill>
                  <a:schemeClr val="accent2">
                    <a:lumMod val="50000"/>
                  </a:schemeClr>
                </a:solidFill>
              </a:rPr>
              <a:t>коронавирусными</a:t>
            </a:r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 ограничениями обучение проводилось в онлайн формате.</a:t>
            </a:r>
          </a:p>
          <a:p>
            <a:pPr algn="just"/>
            <a:endParaRPr lang="ru-RU" sz="17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3"/>
          </p:nvPr>
        </p:nvSpPr>
        <p:spPr>
          <a:xfrm>
            <a:off x="4773555" y="3219822"/>
            <a:ext cx="4113784" cy="1368152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>
              <a:lnSpc>
                <a:spcPct val="120000"/>
              </a:lnSpc>
            </a:pPr>
            <a:r>
              <a:rPr lang="ru-RU" sz="1800" i="1" dirty="0" smtClean="0">
                <a:solidFill>
                  <a:srgbClr val="8E0000"/>
                </a:solidFill>
              </a:rPr>
              <a:t>Общественные наблюдатели от ОПЛО присутствовали на участках для голосования на протяжении всех дней голосования.</a:t>
            </a:r>
            <a:endParaRPr lang="ru-RU" sz="18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19</a:t>
            </a:fld>
            <a:endParaRPr lang="ru-RU"/>
          </a:p>
        </p:txBody>
      </p:sp>
      <p:pic>
        <p:nvPicPr>
          <p:cNvPr id="12" name="Объект 11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859782"/>
            <a:ext cx="3168352" cy="17848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4" name="Объект 13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1203598"/>
            <a:ext cx="3249687" cy="182794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07693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75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75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2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7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7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75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/>
      <p:bldP spid="3" grpId="0" build="p" animBg="1"/>
      <p:bldP spid="6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84976" cy="4320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Основные направления деятельности в 2020 году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4144" y="987574"/>
            <a:ext cx="7776248" cy="403244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sz="2100" dirty="0" smtClean="0">
                <a:solidFill>
                  <a:srgbClr val="002060"/>
                </a:solidFill>
              </a:rPr>
              <a:t>Проведение правовых исследований, а также подготовка по поручению Губернатора Ленинградской области, вице-губернатора по внутренней политике и в инициативном порядке проектов федеральных и областных законов;</a:t>
            </a:r>
          </a:p>
          <a:p>
            <a:pPr lvl="0"/>
            <a:r>
              <a:rPr lang="ru-RU" sz="2100" dirty="0" smtClean="0">
                <a:solidFill>
                  <a:srgbClr val="002060"/>
                </a:solidFill>
              </a:rPr>
              <a:t>Анализ практики применения  и правовая экспертиза федеральных и областных законопроектов, иных правовых актов, документов;</a:t>
            </a:r>
          </a:p>
          <a:p>
            <a:pPr lvl="0"/>
            <a:r>
              <a:rPr lang="ru-RU" sz="2100" dirty="0" smtClean="0">
                <a:solidFill>
                  <a:srgbClr val="002060"/>
                </a:solidFill>
              </a:rPr>
              <a:t>Правовое обеспечение деятельности представителя Губернатора Ленинградской области в Законодательном собрании;</a:t>
            </a:r>
          </a:p>
          <a:p>
            <a:r>
              <a:rPr lang="ru-RU" sz="2100" dirty="0" smtClean="0">
                <a:solidFill>
                  <a:srgbClr val="002060"/>
                </a:solidFill>
              </a:rPr>
              <a:t>Официальное опубликование НПА отраслевых и иных органов исполнительной власти на Официальном интернет-портале правовой информации www.pravo.gov.ru;</a:t>
            </a:r>
          </a:p>
          <a:p>
            <a:pPr lvl="0"/>
            <a:r>
              <a:rPr lang="ru-RU" sz="2100" dirty="0" smtClean="0">
                <a:solidFill>
                  <a:srgbClr val="002060"/>
                </a:solidFill>
              </a:rPr>
              <a:t>Осуществление правового, информационного и технологического обеспечения деятельности по организации и ведению регистра муниципальных НПА Ленинградской области;</a:t>
            </a:r>
          </a:p>
          <a:p>
            <a:pPr lvl="0"/>
            <a:r>
              <a:rPr lang="ru-RU" sz="2100" dirty="0" smtClean="0">
                <a:solidFill>
                  <a:srgbClr val="002060"/>
                </a:solidFill>
              </a:rPr>
              <a:t>Осуществление систематизации, анализа и оценки информации, получаемой органами исполнительной власти Ленинградской области в процессе проведения мониторинга </a:t>
            </a:r>
            <a:r>
              <a:rPr lang="ru-RU" sz="2100" dirty="0" err="1" smtClean="0">
                <a:solidFill>
                  <a:srgbClr val="002060"/>
                </a:solidFill>
              </a:rPr>
              <a:t>правоприменения</a:t>
            </a:r>
            <a:r>
              <a:rPr lang="ru-RU" sz="2100" dirty="0" smtClean="0">
                <a:solidFill>
                  <a:srgbClr val="002060"/>
                </a:solidFill>
              </a:rPr>
              <a:t> областных законов и иных правовых актов Ленинградской области;</a:t>
            </a:r>
          </a:p>
          <a:p>
            <a:pPr lvl="0"/>
            <a:r>
              <a:rPr lang="ru-RU" sz="2100" dirty="0" smtClean="0">
                <a:solidFill>
                  <a:srgbClr val="002060"/>
                </a:solidFill>
              </a:rPr>
              <a:t>Обеспечение деятельности Общественной палаты Ленинградской области.</a:t>
            </a:r>
          </a:p>
          <a:p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</a:t>
            </a:fld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821" y="2355726"/>
            <a:ext cx="1411920" cy="16561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9351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500"/>
                            </p:stCondLst>
                            <p:childTnLst>
                              <p:par>
                                <p:cTn id="27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0"/>
                            </p:stCondLst>
                            <p:childTnLst>
                              <p:par>
                                <p:cTn id="39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9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322786"/>
            <a:ext cx="9144000" cy="857250"/>
          </a:xfrm>
        </p:spPr>
        <p:txBody>
          <a:bodyPr>
            <a:noAutofit/>
          </a:bodyPr>
          <a:lstStyle/>
          <a:p>
            <a:pPr marL="0" lvl="0" indent="0"/>
            <a:r>
              <a:rPr lang="ru-RU" sz="2200" b="1" dirty="0" smtClean="0">
                <a:solidFill>
                  <a:srgbClr val="002060"/>
                </a:solidFill>
              </a:rPr>
              <a:t>Организация общественного наблюдения на выборах Губернатора </a:t>
            </a:r>
            <a:r>
              <a:rPr lang="ru-RU" sz="2200" b="1" dirty="0">
                <a:solidFill>
                  <a:srgbClr val="002060"/>
                </a:solidFill>
              </a:rPr>
              <a:t>Л</a:t>
            </a:r>
            <a:r>
              <a:rPr lang="ru-RU" sz="2200" b="1" dirty="0" smtClean="0">
                <a:solidFill>
                  <a:srgbClr val="002060"/>
                </a:solidFill>
              </a:rPr>
              <a:t>енинградской области</a:t>
            </a:r>
            <a:endParaRPr lang="ru-RU" sz="2200" b="1" dirty="0">
              <a:solidFill>
                <a:srgbClr val="002060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12780" y="3795886"/>
            <a:ext cx="8568952" cy="122413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t">
            <a:noAutofit/>
          </a:bodyPr>
          <a:lstStyle/>
          <a:p>
            <a:pPr algn="just"/>
            <a:r>
              <a:rPr lang="ru-RU" sz="1800" i="1" dirty="0" smtClean="0">
                <a:solidFill>
                  <a:schemeClr val="accent2">
                    <a:lumMod val="50000"/>
                  </a:schemeClr>
                </a:solidFill>
              </a:rPr>
              <a:t>Организовано обучение около 1500 общественных наблюдателей. Обеспечено присутствие наблюдателей на всех избирательных участках. В помощь наблюдателям в дни голосования работала горячая телефонная линия и мобильные бригады.</a:t>
            </a:r>
            <a:endParaRPr lang="ru-RU" sz="20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20</a:t>
            </a:fld>
            <a:endParaRPr lang="ru-RU"/>
          </a:p>
        </p:txBody>
      </p:sp>
      <p:pic>
        <p:nvPicPr>
          <p:cNvPr id="15" name="Объект 14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1059582"/>
            <a:ext cx="2799688" cy="2099766"/>
          </a:xfrm>
        </p:spPr>
      </p:pic>
      <p:sp>
        <p:nvSpPr>
          <p:cNvPr id="16" name="Текст 15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" name="Объект 17"/>
          <p:cNvPicPr>
            <a:picLocks noGrp="1" noChangeAspect="1"/>
          </p:cNvPicPr>
          <p:nvPr>
            <p:ph sz="half" idx="2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31590"/>
            <a:ext cx="2864885" cy="2148664"/>
          </a:xfr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1491630"/>
            <a:ext cx="2733359" cy="2050019"/>
          </a:xfrm>
          <a:prstGeom prst="rect">
            <a:avLst/>
          </a:prstGeom>
        </p:spPr>
      </p:pic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7896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250"/>
                            </p:stCondLst>
                            <p:childTnLst>
                              <p:par>
                                <p:cTn id="18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7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6"/>
          <p:cNvSpPr txBox="1">
            <a:spLocks/>
          </p:cNvSpPr>
          <p:nvPr/>
        </p:nvSpPr>
        <p:spPr>
          <a:xfrm>
            <a:off x="302035" y="4731990"/>
            <a:ext cx="859044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715" y="463693"/>
            <a:ext cx="8384765" cy="523882"/>
          </a:xfrm>
        </p:spPr>
        <p:txBody>
          <a:bodyPr anchor="b">
            <a:noAutofit/>
          </a:bodyPr>
          <a:lstStyle/>
          <a:p>
            <a:pPr marL="0" lvl="0" indent="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Информационное обеспечение деятельности ОПЛО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539552" y="1203598"/>
            <a:ext cx="3816424" cy="3394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Более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140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</a:rPr>
              <a:t>информа-ционных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сообщений о деятельности ОПЛО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62 публикации на новостной ленте ОПРФ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Поддержка сайта ОПЛО </a:t>
            </a:r>
            <a:r>
              <a:rPr lang="ru-RU" sz="2400" smtClean="0">
                <a:solidFill>
                  <a:schemeClr val="tx2">
                    <a:lumMod val="75000"/>
                  </a:schemeClr>
                </a:solidFill>
              </a:rPr>
              <a:t>и ее страниц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в социальных сетях.</a:t>
            </a:r>
          </a:p>
          <a:p>
            <a:pPr algn="just">
              <a:buFont typeface="Wingdings" panose="05000000000000000000" pitchFamily="2" charset="2"/>
              <a:buChar char="Ø"/>
            </a:pPr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21</a:t>
            </a:fld>
            <a:endParaRPr lang="ru-RU"/>
          </a:p>
        </p:txBody>
      </p:sp>
      <p:pic>
        <p:nvPicPr>
          <p:cNvPr id="12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2"/>
            <a:ext cx="216024" cy="2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67" t="9297" r="20127" b="11859"/>
          <a:stretch/>
        </p:blipFill>
        <p:spPr bwMode="auto">
          <a:xfrm>
            <a:off x="4716016" y="1347614"/>
            <a:ext cx="4016735" cy="286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1801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50"/>
                            </p:stCondLst>
                            <p:childTnLst>
                              <p:par>
                                <p:cTn id="27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25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/>
      <p:bldP spid="11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ъект 6"/>
          <p:cNvSpPr txBox="1">
            <a:spLocks/>
          </p:cNvSpPr>
          <p:nvPr/>
        </p:nvSpPr>
        <p:spPr>
          <a:xfrm>
            <a:off x="302035" y="4731990"/>
            <a:ext cx="859044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7715" y="463692"/>
            <a:ext cx="8384765" cy="695191"/>
          </a:xfrm>
        </p:spPr>
        <p:txBody>
          <a:bodyPr anchor="b">
            <a:noAutofit/>
          </a:bodyPr>
          <a:lstStyle/>
          <a:p>
            <a:pPr marL="0" lvl="0" indent="0"/>
            <a:r>
              <a:rPr lang="ru-RU" sz="2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Дней донора совместно с областным Центром крови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Ленобласти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4427984" y="1200151"/>
            <a:ext cx="4258816" cy="3394472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solidFill>
                  <a:srgbClr val="C00000"/>
                </a:solidFill>
              </a:rPr>
              <a:t>  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b="1" dirty="0" smtClean="0">
                <a:solidFill>
                  <a:srgbClr val="C00000"/>
                </a:solidFill>
              </a:rPr>
              <a:t>3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Дня донора</a:t>
            </a: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Более </a:t>
            </a:r>
            <a:r>
              <a:rPr lang="ru-RU" sz="3200" b="1" dirty="0" smtClean="0">
                <a:solidFill>
                  <a:srgbClr val="C00000"/>
                </a:solidFill>
              </a:rPr>
              <a:t>110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sz="3200" dirty="0" err="1" smtClean="0">
                <a:solidFill>
                  <a:schemeClr val="accent1">
                    <a:lumMod val="50000"/>
                  </a:schemeClr>
                </a:solidFill>
              </a:rPr>
              <a:t>кроводач</a:t>
            </a:r>
            <a:endParaRPr lang="ru-RU" sz="32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just">
              <a:buFont typeface="Wingdings" panose="05000000000000000000" pitchFamily="2" charset="2"/>
              <a:buChar char="Ø"/>
            </a:pP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Около </a:t>
            </a:r>
            <a:r>
              <a:rPr lang="ru-RU" sz="3200" b="1" dirty="0" smtClean="0">
                <a:solidFill>
                  <a:srgbClr val="C00000"/>
                </a:solidFill>
              </a:rPr>
              <a:t>45</a:t>
            </a:r>
            <a:r>
              <a:rPr lang="ru-RU" sz="3200" dirty="0" smtClean="0">
                <a:solidFill>
                  <a:schemeClr val="accent1">
                    <a:lumMod val="50000"/>
                  </a:schemeClr>
                </a:solidFill>
              </a:rPr>
              <a:t> литров донорской крови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22</a:t>
            </a:fld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419622"/>
            <a:ext cx="3701355" cy="2776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5198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250"/>
                            </p:stCondLst>
                            <p:childTnLst>
                              <p:par>
                                <p:cTn id="28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250"/>
                            </p:stCondLst>
                            <p:childTnLst>
                              <p:par>
                                <p:cTn id="3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250"/>
                            </p:stCondLst>
                            <p:childTnLst>
                              <p:par>
                                <p:cTn id="3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250"/>
                            </p:stCondLst>
                            <p:childTnLst>
                              <p:par>
                                <p:cTn id="4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625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 animBg="1"/>
      <p:bldP spid="2" grpId="0"/>
      <p:bldP spid="11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Объект 6"/>
          <p:cNvSpPr txBox="1">
            <a:spLocks/>
          </p:cNvSpPr>
          <p:nvPr/>
        </p:nvSpPr>
        <p:spPr>
          <a:xfrm>
            <a:off x="302035" y="4731990"/>
            <a:ext cx="8590445" cy="269875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rmAutofit fontScale="55000" lnSpcReduction="2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8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1600" b="1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600" dirty="0" smtClean="0">
                <a:solidFill>
                  <a:schemeClr val="tx2">
                    <a:lumMod val="75000"/>
                  </a:schemeClr>
                </a:solidFill>
              </a:rPr>
              <a:t>Обеспечение деятельности Общественной палаты </a:t>
            </a:r>
            <a:endParaRPr lang="ru-RU" sz="2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398488"/>
            <a:ext cx="8640960" cy="733102"/>
          </a:xfrm>
        </p:spPr>
        <p:txBody>
          <a:bodyPr>
            <a:noAutofit/>
          </a:bodyPr>
          <a:lstStyle/>
          <a:p>
            <a:pPr marL="0" lvl="0" indent="0"/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Портал «Народная экспертиза»</a:t>
            </a:r>
            <a:endParaRPr lang="ru-RU" sz="24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2035" y="987574"/>
            <a:ext cx="8568952" cy="1368152"/>
          </a:xfrm>
        </p:spPr>
        <p:txBody>
          <a:bodyPr>
            <a:normAutofit fontScale="55000" lnSpcReduction="20000"/>
          </a:bodyPr>
          <a:lstStyle/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1F497D">
                    <a:lumMod val="75000"/>
                  </a:srgbClr>
                </a:solidFill>
              </a:rPr>
              <a:t>Количество сообщений, поступивших в 2020 году – 2269.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1F497D">
                    <a:lumMod val="75000"/>
                  </a:srgbClr>
                </a:solidFill>
              </a:rPr>
              <a:t>Количество сообщений, поступивших за все время работы портала – 4557.</a:t>
            </a:r>
          </a:p>
          <a:p>
            <a:pPr lvl="0" algn="just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ru-RU" sz="3400" dirty="0" smtClean="0">
                <a:solidFill>
                  <a:srgbClr val="1F497D">
                    <a:lumMod val="75000"/>
                  </a:srgbClr>
                </a:solidFill>
              </a:rPr>
              <a:t>С 01.01.2021 Портал передан Комитету общественных коммуникаций ЛО.</a:t>
            </a:r>
          </a:p>
          <a:p>
            <a:pPr lvl="0" algn="just">
              <a:spcBef>
                <a:spcPts val="0"/>
              </a:spcBef>
              <a:buFont typeface="Wingdings" panose="05000000000000000000" pitchFamily="2" charset="2"/>
              <a:buChar char="Ø"/>
            </a:pP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87928" y="3867894"/>
            <a:ext cx="80876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23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1412534153"/>
              </p:ext>
            </p:extLst>
          </p:nvPr>
        </p:nvGraphicFramePr>
        <p:xfrm>
          <a:off x="395536" y="2355726"/>
          <a:ext cx="8424936" cy="23042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15816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8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p" animBg="1"/>
      <p:bldP spid="2" grpId="0"/>
      <p:bldP spid="3" grpId="0" build="p"/>
      <p:bldGraphic spid="9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marL="0" lvl="0" indent="0"/>
            <a:r>
              <a:rPr lang="ru-RU" sz="20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Анализ тематик обращений на Портале «Народная экспертиза»</a:t>
            </a:r>
            <a:endParaRPr lang="ru-RU" sz="2000" b="1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24</a:t>
            </a:fld>
            <a:endParaRPr lang="ru-RU"/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3829718726"/>
              </p:ext>
            </p:extLst>
          </p:nvPr>
        </p:nvGraphicFramePr>
        <p:xfrm>
          <a:off x="755576" y="987574"/>
          <a:ext cx="8064896" cy="38671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2"/>
            <a:ext cx="216024" cy="282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4490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1" presetClass="entr" presetSubtype="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9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221600"/>
            <a:ext cx="8229600" cy="2970330"/>
          </a:xfrm>
        </p:spPr>
        <p:txBody>
          <a:bodyPr>
            <a:noAutofit/>
          </a:bodyPr>
          <a:lstStyle/>
          <a:p>
            <a:r>
              <a:rPr lang="ru-RU" sz="60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</a:t>
            </a: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ГКУЛО </a:t>
            </a: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«ГОСУДАРСТВЕННЫЙ ЭКСПЕРТНЫЙ </a:t>
            </a: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ИНСТИТУТ </a:t>
            </a:r>
            <a:r>
              <a:rPr lang="ru-RU" sz="36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РЕГИОНАЛЬНОГО ЗАКОНОДАТЕЛЬСТВА</a:t>
            </a: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 </a:t>
            </a:r>
            <a:r>
              <a:rPr lang="ru-RU" sz="3600" b="1" i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</a:t>
            </a:r>
            <a:r>
              <a:rPr lang="ru-RU" sz="36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 </a:t>
            </a:r>
            <a:endParaRPr lang="ru-RU" sz="36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25</a:t>
            </a:fld>
            <a:endParaRPr lang="ru-RU"/>
          </a:p>
        </p:txBody>
      </p:sp>
      <p:pic>
        <p:nvPicPr>
          <p:cNvPr id="8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50982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Текст 6"/>
          <p:cNvSpPr>
            <a:spLocks noGrp="1"/>
          </p:cNvSpPr>
          <p:nvPr>
            <p:ph sz="half" idx="2"/>
          </p:nvPr>
        </p:nvSpPr>
        <p:spPr>
          <a:xfrm>
            <a:off x="4716016" y="1203598"/>
            <a:ext cx="3816424" cy="3535040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Оказание правовой помощи и содействия органам государственной власти Ленинградской области и Избирательной комиссии Ленинградской области при проведении Единого дня голосования 19 сентября 2021 года.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26</a:t>
            </a:fld>
            <a:endParaRPr lang="ru-RU"/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103" y="1131590"/>
            <a:ext cx="3804825" cy="3028950"/>
          </a:xfrm>
        </p:spPr>
      </p:pic>
      <p:pic>
        <p:nvPicPr>
          <p:cNvPr id="8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7854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75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75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84976" cy="32403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15566"/>
            <a:ext cx="8229600" cy="1188132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ru-RU" sz="1800" b="1" dirty="0" smtClean="0">
                <a:solidFill>
                  <a:schemeClr val="accent1">
                    <a:lumMod val="50000"/>
                  </a:schemeClr>
                </a:solidFill>
              </a:rPr>
              <a:t>В связи с проведением в сентябре 2021 года выборов депутатов Государственной думы РФ и Законодательного собрания ЛО перед аппаратом Общественной палаты  стоит задача организации общественного наблюдения: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6" name="Picture 4" descr="http://volgogradcci.ru/sites/default/files/nablyudatel_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73" r="17473"/>
          <a:stretch/>
        </p:blipFill>
        <p:spPr bwMode="auto">
          <a:xfrm>
            <a:off x="823936" y="2260987"/>
            <a:ext cx="3024336" cy="2177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27</a:t>
            </a:fld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4283968" y="2155741"/>
            <a:ext cx="4392488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</a:rPr>
              <a:t>Организация работы Общественного штаба наблюдения;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</a:rPr>
              <a:t>Обучение наблюдателей;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</a:rPr>
              <a:t>Обеспечение их методическими материалами;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ru-RU" b="1" i="1" dirty="0">
                <a:solidFill>
                  <a:srgbClr val="002060"/>
                </a:solidFill>
              </a:rPr>
              <a:t>Обеспечение организационной и юридической поддержки наблюдателей в день голосования.</a:t>
            </a:r>
          </a:p>
          <a:p>
            <a:pPr marL="285750" indent="-285750">
              <a:spcBef>
                <a:spcPts val="600"/>
              </a:spcBef>
              <a:buFont typeface="Wingdings" panose="05000000000000000000" pitchFamily="2" charset="2"/>
              <a:buChar char="Ø"/>
            </a:pPr>
            <a:endParaRPr lang="ru-RU" dirty="0"/>
          </a:p>
        </p:txBody>
      </p:sp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3722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75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45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25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25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500"/>
                            </p:stCondLst>
                            <p:childTnLst>
                              <p:par>
                                <p:cTn id="1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9500"/>
                            </p:stCondLst>
                            <p:childTnLst>
                              <p:par>
                                <p:cTn id="3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516"/>
            <a:ext cx="8784976" cy="32403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555" y="1653648"/>
            <a:ext cx="3212976" cy="2409732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23928" y="1005576"/>
            <a:ext cx="4762872" cy="394243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Осуществление деятельности, направленной на улучшение качества подготовки проектов нормативных правовых актов Ленинградской области –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от этапа разработки и согласования концепций проектов до «сопровождения» законопроектов в Законодательном собрании Ленинградской области. </a:t>
            </a:r>
          </a:p>
          <a:p>
            <a:pPr marL="0" indent="0" algn="ctr">
              <a:lnSpc>
                <a:spcPct val="110000"/>
              </a:lnSpc>
              <a:buNone/>
            </a:pP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</a:rPr>
              <a:t>Особое внимание – завершение работы по приведению областного законодательства в соответствии с Конституцией Российской Федерации (с учетом внесенных в нее поправок).</a:t>
            </a:r>
            <a:endParaRPr lang="ru-RU" sz="20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28</a:t>
            </a:fld>
            <a:endParaRPr lang="ru-RU"/>
          </a:p>
        </p:txBody>
      </p:sp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045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516"/>
            <a:ext cx="8784976" cy="32403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sz="32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ru-RU" sz="32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6150" y="3489852"/>
            <a:ext cx="8544322" cy="135015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Правовое обеспечение деятельности представителей Губернатора Ленинградской области по вопросам взаимодействия с Законодательным собранием Ленинградской области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www.lenoblzaks.ru/content/data/store/images/n_115_129646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848" y="951571"/>
            <a:ext cx="5584304" cy="23537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29</a:t>
            </a:fld>
            <a:endParaRPr lang="ru-RU"/>
          </a:p>
        </p:txBody>
      </p:sp>
      <p:pic>
        <p:nvPicPr>
          <p:cNvPr id="8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14278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555526"/>
            <a:ext cx="8784976" cy="594066"/>
          </a:xfrm>
        </p:spPr>
        <p:txBody>
          <a:bodyPr>
            <a:noAutofit/>
          </a:bodyPr>
          <a:lstStyle/>
          <a:p>
            <a:pPr lvl="0"/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проектов федеральных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областных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законов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90375" y="4587974"/>
            <a:ext cx="8760346" cy="4320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chemeClr val="tx2"/>
                </a:solidFill>
              </a:rPr>
              <a:t>Основные </a:t>
            </a:r>
            <a:r>
              <a:rPr lang="ru-RU" sz="2800" b="1" dirty="0" smtClean="0">
                <a:solidFill>
                  <a:schemeClr val="tx2"/>
                </a:solidFill>
              </a:rPr>
              <a:t>итоги </a:t>
            </a:r>
            <a:r>
              <a:rPr lang="ru-RU" sz="2800" b="1" dirty="0">
                <a:solidFill>
                  <a:schemeClr val="tx2"/>
                </a:solidFill>
              </a:rPr>
              <a:t>деятельности в </a:t>
            </a:r>
            <a:r>
              <a:rPr lang="ru-RU" sz="2800" b="1" dirty="0" smtClean="0">
                <a:solidFill>
                  <a:schemeClr val="tx2"/>
                </a:solidFill>
              </a:rPr>
              <a:t>2020 году</a:t>
            </a:r>
          </a:p>
          <a:p>
            <a:pPr marL="0" lvl="0" indent="0">
              <a:buNone/>
            </a:pP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7" name="Схема 6"/>
          <p:cNvGraphicFramePr/>
          <p:nvPr>
            <p:extLst>
              <p:ext uri="{D42A27DB-BD31-4B8C-83A1-F6EECF244321}">
                <p14:modId xmlns:p14="http://schemas.microsoft.com/office/powerpoint/2010/main" val="349907291"/>
              </p:ext>
            </p:extLst>
          </p:nvPr>
        </p:nvGraphicFramePr>
        <p:xfrm flipH="1">
          <a:off x="276150" y="1059582"/>
          <a:ext cx="168646" cy="11341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2" name="Диаграмма 11"/>
          <p:cNvGraphicFramePr/>
          <p:nvPr>
            <p:extLst>
              <p:ext uri="{D42A27DB-BD31-4B8C-83A1-F6EECF244321}">
                <p14:modId xmlns:p14="http://schemas.microsoft.com/office/powerpoint/2010/main" val="3249961515"/>
              </p:ext>
            </p:extLst>
          </p:nvPr>
        </p:nvGraphicFramePr>
        <p:xfrm>
          <a:off x="827584" y="1419622"/>
          <a:ext cx="6696744" cy="2993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038058-9904-46B0-8360-E6AF6AF6C5DC}" type="slidenum">
              <a:rPr lang="ru-RU" smtClean="0"/>
              <a:t>3</a:t>
            </a:fld>
            <a:endParaRPr lang="ru-RU" dirty="0"/>
          </a:p>
        </p:txBody>
      </p:sp>
      <p:pic>
        <p:nvPicPr>
          <p:cNvPr id="1026" name="Picture 2" descr="http://img.lanimg.com/tuku/yulantu/130510/235104-1305100Q23225.jpg"/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635646"/>
            <a:ext cx="2463230" cy="2463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4885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Graphic spid="12" grpId="0">
        <p:bldAsOne/>
      </p:bldGraphic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516"/>
            <a:ext cx="8784976" cy="32403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79912" y="1275607"/>
            <a:ext cx="4906888" cy="3672407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Совершенствование работы по проведению  сбора, обобщения, анализа и оценки информации, получаемой в процессе проведения мониторинга правоприменения нормативных правовых актов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активная работа с муниципальными образования по подготовке типовых НПА, консультационная работа, подготовка ответов на часто встречаемые вопросы и их размещение на сайте Института </a:t>
            </a:r>
            <a:endParaRPr lang="ru-RU" sz="20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/>
          <p:nvPr/>
        </p:nvPicPr>
        <p:blipFill>
          <a:blip r:embed="rId2">
            <a:clrChange>
              <a:clrFrom>
                <a:srgbClr val="27788B"/>
              </a:clrFrom>
              <a:clrTo>
                <a:srgbClr val="27788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931" y="3003798"/>
            <a:ext cx="2967167" cy="130968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30</a:t>
            </a:fld>
            <a:endParaRPr lang="ru-RU"/>
          </a:p>
        </p:txBody>
      </p:sp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4614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65516"/>
            <a:ext cx="8784976" cy="324036"/>
          </a:xfrm>
        </p:spPr>
        <p:txBody>
          <a:bodyPr>
            <a:noAutofit/>
          </a:bodyPr>
          <a:lstStyle/>
          <a:p>
            <a:r>
              <a:rPr lang="ru-RU" sz="32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на </a:t>
            </a:r>
            <a:r>
              <a:rPr lang="ru-RU" sz="32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2021 год</a:t>
            </a:r>
            <a:endParaRPr lang="ru-RU" sz="32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31840" y="1491631"/>
            <a:ext cx="3024336" cy="331236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400" dirty="0" smtClean="0">
                <a:solidFill>
                  <a:schemeClr val="accent1">
                    <a:lumMod val="50000"/>
                  </a:schemeClr>
                </a:solidFill>
              </a:rPr>
              <a:t>Надежное сопровождение деятельности Общественной палаты Ленинградской области.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31</a:t>
            </a:fld>
            <a:endParaRPr lang="ru-RU"/>
          </a:p>
        </p:txBody>
      </p:sp>
      <p:pic>
        <p:nvPicPr>
          <p:cNvPr id="1026" name="Picture 2" descr="http://900igr.net/up/datai/162430/0011-007-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987574"/>
            <a:ext cx="2664296" cy="2943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kredit-blog.ru/wp-content/uploads/2018/02/Neobhodimyie-dokumentyi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9F8F6"/>
              </a:clrFrom>
              <a:clrTo>
                <a:srgbClr val="F9F8F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554582" y="1563638"/>
            <a:ext cx="2001344" cy="272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2463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25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2854" b="12793"/>
          <a:stretch/>
        </p:blipFill>
        <p:spPr>
          <a:xfrm>
            <a:off x="0" y="1"/>
            <a:ext cx="9120754" cy="5139719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9543" y="1815666"/>
            <a:ext cx="7772400" cy="2376264"/>
          </a:xfrm>
          <a:solidFill>
            <a:schemeClr val="lt1">
              <a:alpha val="61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72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Благодарю</a:t>
            </a:r>
            <a:br>
              <a:rPr lang="ru-RU" sz="72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7200" b="1" i="1" spc="3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внимание</a:t>
            </a:r>
            <a:r>
              <a:rPr lang="ru-RU" sz="72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7200" b="1" i="1" spc="3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7200" b="1" i="1" spc="3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323528" y="4769160"/>
            <a:ext cx="8496944" cy="34289"/>
          </a:xfrm>
        </p:spPr>
        <p:txBody>
          <a:bodyPr>
            <a:normAutofit fontScale="25000" lnSpcReduction="20000"/>
          </a:bodyPr>
          <a:lstStyle/>
          <a:p>
            <a:pPr algn="r"/>
            <a:endParaRPr lang="ru-RU" sz="4800" i="1" dirty="0">
              <a:solidFill>
                <a:srgbClr val="00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49492"/>
            <a:ext cx="1080120" cy="7230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35769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411510"/>
            <a:ext cx="8784976" cy="432048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Осуществление правовой 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экспертизы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9747" y="4659982"/>
            <a:ext cx="8733113" cy="432048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lvl="0" indent="0" algn="ctr">
              <a:buNone/>
            </a:pPr>
            <a:r>
              <a:rPr lang="ru-RU" sz="2800" b="1" dirty="0">
                <a:solidFill>
                  <a:srgbClr val="002060"/>
                </a:solidFill>
              </a:rPr>
              <a:t>Основные итоги деятельности в </a:t>
            </a:r>
            <a:r>
              <a:rPr lang="ru-RU" sz="2800" b="1" dirty="0" smtClean="0">
                <a:solidFill>
                  <a:srgbClr val="002060"/>
                </a:solidFill>
              </a:rPr>
              <a:t>2020 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2284279988"/>
              </p:ext>
            </p:extLst>
          </p:nvPr>
        </p:nvGraphicFramePr>
        <p:xfrm>
          <a:off x="2339752" y="1059582"/>
          <a:ext cx="6096000" cy="3048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4</a:t>
            </a:fld>
            <a:endParaRPr lang="ru-RU"/>
          </a:p>
        </p:txBody>
      </p:sp>
      <p:pic>
        <p:nvPicPr>
          <p:cNvPr id="2050" name="Picture 2" descr="https://sun9-15.userapi.com/c636917/v636917592/4bec7/1NgRHpn4ujg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65" y="2139702"/>
            <a:ext cx="2183096" cy="21830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4320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6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>
                                            <p:graphicEl>
                                              <a:chart seriesIdx="0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6000"/>
                            </p:stCondLst>
                            <p:childTnLst>
                              <p:par>
                                <p:cTn id="39" presetID="2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1000"/>
                                        <p:tgtEl>
                                          <p:spTgt spid="6">
                                            <p:graphicEl>
                                              <a:chart seriesIdx="1" categoryIdx="0" bldStep="ptIn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6" grpId="0">
        <p:bldSub>
          <a:bldChart bld="seriesEl"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24976"/>
            <a:ext cx="8784976" cy="8126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Официальное </a:t>
            </a:r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опубликование на Официальном интернет-портале правовой информации www.pravo.gov.ru правовых актов ИОГВ ЛО</a:t>
            </a:r>
            <a:b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659982"/>
            <a:ext cx="8229600" cy="378042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/>
                </a:solidFill>
              </a:rPr>
              <a:t>Основные итоги </a:t>
            </a:r>
            <a:r>
              <a:rPr lang="ru-RU" sz="2400" b="1" dirty="0">
                <a:solidFill>
                  <a:schemeClr val="tx2"/>
                </a:solidFill>
              </a:rPr>
              <a:t>деятельности в </a:t>
            </a:r>
            <a:r>
              <a:rPr lang="ru-RU" sz="2400" b="1" dirty="0" smtClean="0">
                <a:solidFill>
                  <a:schemeClr val="tx2"/>
                </a:solidFill>
              </a:rPr>
              <a:t>2020 году</a:t>
            </a:r>
            <a:endParaRPr lang="ru-RU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1059582"/>
            <a:ext cx="73448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2031690"/>
            <a:ext cx="46805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План 2020 года – </a:t>
            </a:r>
            <a:r>
              <a:rPr lang="ru-RU" sz="3600" b="1" dirty="0" smtClean="0">
                <a:solidFill>
                  <a:srgbClr val="C00000"/>
                </a:solidFill>
              </a:rPr>
              <a:t>600</a:t>
            </a:r>
          </a:p>
          <a:p>
            <a:pPr marL="571500" indent="-571500">
              <a:buFont typeface="Wingdings" panose="05000000000000000000" pitchFamily="2" charset="2"/>
              <a:buChar char="ü"/>
            </a:pP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Фактическое исполнение  - </a:t>
            </a:r>
            <a:r>
              <a:rPr lang="ru-RU" sz="3600" b="1" dirty="0" smtClean="0">
                <a:solidFill>
                  <a:srgbClr val="C00000"/>
                </a:solidFill>
              </a:rPr>
              <a:t>1505</a:t>
            </a:r>
            <a:endParaRPr lang="ru-RU" sz="4000" b="1" dirty="0">
              <a:solidFill>
                <a:srgbClr val="C0000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5</a:t>
            </a:fld>
            <a:endParaRPr lang="ru-RU"/>
          </a:p>
        </p:txBody>
      </p:sp>
      <p:pic>
        <p:nvPicPr>
          <p:cNvPr id="12" name="chart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8144" y="1851670"/>
            <a:ext cx="2376264" cy="2448272"/>
          </a:xfrm>
          <a:prstGeom prst="rect">
            <a:avLst/>
          </a:prstGeom>
        </p:spPr>
      </p:pic>
      <p:pic>
        <p:nvPicPr>
          <p:cNvPr id="10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8743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81540"/>
            <a:ext cx="8784976" cy="594066"/>
          </a:xfrm>
        </p:spPr>
        <p:txBody>
          <a:bodyPr>
            <a:noAutofit/>
          </a:bodyPr>
          <a:lstStyle/>
          <a:p>
            <a:r>
              <a:rPr lang="ru-RU" sz="2800" b="1" i="1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муниципальных нормативных правовых актов для включения в регистр муниципальных НПА Ленинградской </a:t>
            </a:r>
            <a:r>
              <a:rPr lang="ru-RU" sz="2800" b="1" i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457200" y="4731990"/>
            <a:ext cx="8229600" cy="36004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85000" lnSpcReduction="20000"/>
          </a:bodyPr>
          <a:lstStyle/>
          <a:p>
            <a:pPr marL="0" lvl="0" indent="0" algn="ctr">
              <a:buNone/>
            </a:pPr>
            <a:r>
              <a:rPr lang="ru-RU" sz="2600" b="1" dirty="0">
                <a:solidFill>
                  <a:schemeClr val="tx2">
                    <a:lumMod val="75000"/>
                  </a:schemeClr>
                </a:solidFill>
              </a:rPr>
              <a:t>Основные итоги деятельности в </a:t>
            </a: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2020 году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763294459"/>
              </p:ext>
            </p:extLst>
          </p:nvPr>
        </p:nvGraphicFramePr>
        <p:xfrm>
          <a:off x="2387162" y="1491630"/>
          <a:ext cx="6505317" cy="32943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6</a:t>
            </a:fld>
            <a:endParaRPr lang="ru-RU"/>
          </a:p>
        </p:txBody>
      </p:sp>
      <p:pic>
        <p:nvPicPr>
          <p:cNvPr id="3074" name="Picture 2" descr="https://ds05.infourok.ru/uploads/ex/0da2/000af699-19e22125/hello_html_4944016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61" y="1491630"/>
            <a:ext cx="2311002" cy="23110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647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9">
                                            <p:graphicEl>
                                              <a:chart seriesIdx="-3" categoryIdx="-3" bldStep="gridLegend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9">
                                            <p:graphicEl>
                                              <a:chart seriesIdx="0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9">
                                            <p:graphicEl>
                                              <a:chart seriesIdx="1" categoryIdx="-4" bldStep="series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 build="p" animBg="1"/>
      <p:bldGraphic spid="9" grpId="0" uiExpand="1">
        <p:bldSub>
          <a:bldChart bld="series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5736" y="703148"/>
            <a:ext cx="6981408" cy="432048"/>
          </a:xfrm>
        </p:spPr>
        <p:txBody>
          <a:bodyPr>
            <a:noAutofit/>
          </a:bodyPr>
          <a:lstStyle/>
          <a:p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Задачи аппарата Общественной </a:t>
            </a:r>
            <a:r>
              <a:rPr lang="ru-RU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палаты Ленинградской </a:t>
            </a:r>
            <a:r>
              <a:rPr lang="ru-RU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области:</a:t>
            </a:r>
            <a:endParaRPr lang="ru-RU" sz="2800" b="1" i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659982"/>
            <a:ext cx="8616330" cy="32403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Основные итоги деятельности в </a:t>
            </a:r>
            <a:r>
              <a:rPr lang="ru-RU" b="1" dirty="0" smtClean="0">
                <a:solidFill>
                  <a:schemeClr val="tx2">
                    <a:lumMod val="75000"/>
                  </a:schemeClr>
                </a:solidFill>
              </a:rPr>
              <a:t>2020 </a:t>
            </a:r>
            <a:r>
              <a:rPr lang="ru-RU" b="1" dirty="0">
                <a:solidFill>
                  <a:schemeClr val="tx2">
                    <a:lumMod val="75000"/>
                  </a:schemeClr>
                </a:solidFill>
              </a:rPr>
              <a:t>году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519523"/>
            <a:ext cx="1296144" cy="124213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372150" y="1525455"/>
            <a:ext cx="6048672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организационное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правовое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аналитическое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информационное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документационное</a:t>
            </a:r>
            <a:r>
              <a:rPr lang="ru-RU" sz="2000" b="1" dirty="0">
                <a:solidFill>
                  <a:srgbClr val="002060"/>
                </a:solidFill>
              </a:rPr>
              <a:t>, </a:t>
            </a:r>
            <a:endParaRPr lang="ru-RU" sz="2000" b="1" dirty="0" smtClean="0">
              <a:solidFill>
                <a:srgbClr val="00206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финансовое, 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ru-RU" sz="2000" b="1" dirty="0" smtClean="0">
                <a:solidFill>
                  <a:srgbClr val="002060"/>
                </a:solidFill>
              </a:rPr>
              <a:t> материально-техническое </a:t>
            </a:r>
            <a:r>
              <a:rPr lang="ru-RU" sz="2000" b="1" dirty="0">
                <a:solidFill>
                  <a:srgbClr val="002060"/>
                </a:solidFill>
              </a:rPr>
              <a:t>обеспечение деятельности Общественной палаты.</a:t>
            </a:r>
            <a:endParaRPr lang="ru-RU" sz="2000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7</a:t>
            </a:fld>
            <a:endParaRPr lang="ru-RU" dirty="0"/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734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9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50" y="1221600"/>
            <a:ext cx="861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56860681"/>
              </p:ext>
            </p:extLst>
          </p:nvPr>
        </p:nvGraphicFramePr>
        <p:xfrm>
          <a:off x="276150" y="555526"/>
          <a:ext cx="8484629" cy="38404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176170"/>
                <a:gridCol w="1308459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Обеспечено</a:t>
                      </a:r>
                      <a:r>
                        <a:rPr lang="ru-RU" sz="1800" baseline="0" dirty="0" smtClean="0">
                          <a:effectLst/>
                        </a:rPr>
                        <a:t> проведение мероприятий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6645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i="0" dirty="0">
                          <a:solidFill>
                            <a:srgbClr val="8E0000"/>
                          </a:solidFill>
                          <a:effectLst/>
                        </a:rPr>
                        <a:t>Мероприятия Общественной палаты Ленинградской области</a:t>
                      </a:r>
                      <a:endParaRPr lang="ru-RU" sz="1800" i="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86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Заседания Общественной палаты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6553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Заседания Совета Общественной палаты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12</a:t>
                      </a:r>
                      <a:endParaRPr lang="ru-RU" dirty="0"/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Участие членов палаты в мероприятиях ОПРФ, субъектов РФ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Более 100</a:t>
                      </a:r>
                      <a:endParaRPr lang="ru-RU" dirty="0"/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</a:rPr>
                        <a:t>Комиссии Общественной палаты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Выездные заседания, круглые столы и т.п.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Около 40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Рабочие встречи, в </a:t>
                      </a:r>
                      <a:r>
                        <a:rPr lang="ru-RU" sz="1800" b="1" kern="12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т.ч</a:t>
                      </a: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выездные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8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Объект 6"/>
          <p:cNvSpPr>
            <a:spLocks noGrp="1"/>
          </p:cNvSpPr>
          <p:nvPr>
            <p:ph idx="1"/>
          </p:nvPr>
        </p:nvSpPr>
        <p:spPr>
          <a:xfrm>
            <a:off x="300037" y="4731990"/>
            <a:ext cx="8520435" cy="269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Организационное 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8</a:t>
            </a:fld>
            <a:endParaRPr lang="ru-RU" dirty="0"/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29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35718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ГКУ ЛО «ГЭИРЗ»</a:t>
            </a:r>
            <a:endParaRPr lang="ru-RU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76150" y="1221600"/>
            <a:ext cx="86163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ru-RU" sz="2400" dirty="0">
              <a:solidFill>
                <a:srgbClr val="002060"/>
              </a:solidFill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7925429"/>
              </p:ext>
            </p:extLst>
          </p:nvPr>
        </p:nvGraphicFramePr>
        <p:xfrm>
          <a:off x="276150" y="555526"/>
          <a:ext cx="8484629" cy="3840480"/>
        </p:xfrm>
        <a:graphic>
          <a:graphicData uri="http://schemas.openxmlformats.org/drawingml/2006/table">
            <a:tbl>
              <a:tblPr firstRow="1" firstCol="1" bandRow="1">
                <a:tableStyleId>{B301B821-A1FF-4177-AEE7-76D212191A09}</a:tableStyleId>
              </a:tblPr>
              <a:tblGrid>
                <a:gridCol w="7176170"/>
                <a:gridCol w="1308459"/>
              </a:tblGrid>
              <a:tr h="32004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 smtClean="0">
                          <a:effectLst/>
                        </a:rPr>
                        <a:t>Обеспечено</a:t>
                      </a:r>
                      <a:r>
                        <a:rPr lang="ru-RU" sz="1800" baseline="0" dirty="0" smtClean="0">
                          <a:effectLst/>
                        </a:rPr>
                        <a:t> проведение мероприятий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Bef>
                          <a:spcPts val="1200"/>
                        </a:spcBef>
                        <a:spcAft>
                          <a:spcPts val="1000"/>
                        </a:spcAft>
                      </a:pPr>
                      <a:r>
                        <a:rPr lang="ru-RU" sz="1800" dirty="0">
                          <a:effectLst/>
                        </a:rPr>
                        <a:t>Количество</a:t>
                      </a:r>
                      <a:endParaRPr lang="ru-RU" sz="1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200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</a:rPr>
                        <a:t>Общественные советы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Создано Общественных советов</a:t>
                      </a:r>
                      <a:endParaRPr lang="ru-RU" sz="1800" b="1" kern="12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rgbClr val="8E0000"/>
                          </a:solidFill>
                          <a:effectLst/>
                        </a:rPr>
                        <a:t>Организация общественного наблюдения</a:t>
                      </a:r>
                      <a:endParaRPr lang="ru-RU" sz="1800" dirty="0">
                        <a:solidFill>
                          <a:srgbClr val="8E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Обучено </a:t>
                      </a: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наблюдателей, приняли участие в наблюдении в день голосования на общероссийском голосовании по поправкам в Конституцию 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Более</a:t>
                      </a:r>
                      <a:r>
                        <a:rPr lang="ru-RU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4000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Обучено наблюдателей, приняли участие в наблюдении на выборах Губернатора Ленинградской области 13 сентября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Около 1500</a:t>
                      </a:r>
                      <a:endParaRPr lang="ru-RU" sz="18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8222" marR="38222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Объект 6"/>
          <p:cNvSpPr>
            <a:spLocks noGrp="1"/>
          </p:cNvSpPr>
          <p:nvPr>
            <p:ph idx="1"/>
          </p:nvPr>
        </p:nvSpPr>
        <p:spPr>
          <a:xfrm>
            <a:off x="300037" y="4731990"/>
            <a:ext cx="8520435" cy="269875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lvl="0" indent="0" algn="ctr">
              <a:buNone/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</a:rPr>
              <a:t>Организационное обеспечение деятельности Общественной палаты </a:t>
            </a:r>
            <a:endParaRPr lang="ru-RU" sz="26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CB00B3-C11B-45B6-A592-E6D90D44E527}" type="slidenum">
              <a:rPr lang="ru-RU" smtClean="0"/>
              <a:t>9</a:t>
            </a:fld>
            <a:endParaRPr lang="ru-RU" dirty="0"/>
          </a:p>
        </p:txBody>
      </p:sp>
      <p:pic>
        <p:nvPicPr>
          <p:cNvPr id="11" name="Picture 2" descr="C:\Users\yuv_vovenda\Pictures\Coat_of_arms_of_Leningrad_Oblast.sv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4401"/>
            <a:ext cx="288032" cy="28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32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990</TotalTime>
  <Words>1237</Words>
  <Application>Microsoft Office PowerPoint</Application>
  <PresentationFormat>Экран (16:9)</PresentationFormat>
  <Paragraphs>213</Paragraphs>
  <Slides>32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3" baseType="lpstr">
      <vt:lpstr>Тема Office</vt:lpstr>
      <vt:lpstr>Итоги работы  государственного казенного учреждения Ленинградской области  «Государственный экспертный институт регионального законодательства»  за 2020 год и основные задачи на 2021 год  Исполнительный директор Замятин Ф.Г.</vt:lpstr>
      <vt:lpstr>Основные направления деятельности в 2020 году</vt:lpstr>
      <vt:lpstr>Подготовка проектов федеральных  и областных законов</vt:lpstr>
      <vt:lpstr>Осуществление правовой экспертизы</vt:lpstr>
      <vt:lpstr> Официальное опубликование на Официальном интернет-портале правовой информации www.pravo.gov.ru правовых актов ИОГВ ЛО </vt:lpstr>
      <vt:lpstr>Подготовка муниципальных нормативных правовых актов для включения в регистр муниципальных НПА Ленинградской области</vt:lpstr>
      <vt:lpstr>Задачи аппарата Общественной палаты Ленинградской области:</vt:lpstr>
      <vt:lpstr>Презентация PowerPoint</vt:lpstr>
      <vt:lpstr>Презентация PowerPoint</vt:lpstr>
      <vt:lpstr>Презентация PowerPoint</vt:lpstr>
      <vt:lpstr>Организация круглых столов и заседаний комиссий</vt:lpstr>
      <vt:lpstr>Организация круглых столов и заседаний комиссий в т.ч. в онлайн формате</vt:lpstr>
      <vt:lpstr>Обеспечение деятельности Общественной палаты</vt:lpstr>
      <vt:lpstr>Презентация PowerPoint</vt:lpstr>
      <vt:lpstr>Формирование Общественной палаты Ленинградской области 5 состава</vt:lpstr>
      <vt:lpstr>Формирование Общественной палаты Ленинградской области 5 состава</vt:lpstr>
      <vt:lpstr>Организация общественных обсуждений и слушаний</vt:lpstr>
      <vt:lpstr>Обеспечение деятельности Общественной палаты</vt:lpstr>
      <vt:lpstr>Организация общественного наблюдения на общероссийском голосовании по поправкам в Конституцию РФ</vt:lpstr>
      <vt:lpstr>Организация общественного наблюдения на выборах Губернатора Ленинградской области</vt:lpstr>
      <vt:lpstr>Информационное обеспечение деятельности ОПЛО</vt:lpstr>
      <vt:lpstr>Проведение Дней донора совместно с областным Центром крови Ленобласти</vt:lpstr>
      <vt:lpstr>Портал «Народная экспертиза»</vt:lpstr>
      <vt:lpstr>Анализ тематик обращений на Портале «Народная экспертиза»</vt:lpstr>
      <vt:lpstr>Задачи  ГКУЛО «ГОСУДАРСТВЕННЫЙ ЭКСПЕРТНЫЙ  ИНСТИТУТ РЕГИОНАЛЬНОГО ЗАКОНОДАТЕЛЬСТВА» на 2021 год </vt:lpstr>
      <vt:lpstr>Задачи на 2021 год</vt:lpstr>
      <vt:lpstr>Задачи на 2021 год</vt:lpstr>
      <vt:lpstr>Задачи на 2021 год</vt:lpstr>
      <vt:lpstr>Задачи на 2021 год</vt:lpstr>
      <vt:lpstr>Задачи на 2021 год</vt:lpstr>
      <vt:lpstr>Задачи на 2021 год</vt:lpstr>
      <vt:lpstr> Благодарю за внимание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Итоги работы  государственного казенного учреждения Ленинградской области  «Государственный экспертный институт регионального законодательства»  за 2019 год и основные задачи на 2020 год   Исполнительный директор Замятин Ф.Г.</dc:title>
  <dc:creator>Ольга Александровна Безбородова</dc:creator>
  <cp:lastModifiedBy>Ольга Александровна Безбородова</cp:lastModifiedBy>
  <cp:revision>95</cp:revision>
  <cp:lastPrinted>2021-02-26T10:07:49Z</cp:lastPrinted>
  <dcterms:created xsi:type="dcterms:W3CDTF">2020-02-17T12:12:05Z</dcterms:created>
  <dcterms:modified xsi:type="dcterms:W3CDTF">2021-03-02T09:11:31Z</dcterms:modified>
</cp:coreProperties>
</file>